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258" r:id="rId2"/>
    <p:sldId id="259" r:id="rId3"/>
    <p:sldId id="261" r:id="rId4"/>
    <p:sldId id="263" r:id="rId5"/>
    <p:sldId id="260" r:id="rId6"/>
    <p:sldId id="264" r:id="rId7"/>
    <p:sldId id="266" r:id="rId8"/>
    <p:sldId id="267" r:id="rId9"/>
    <p:sldId id="270" r:id="rId10"/>
    <p:sldId id="272" r:id="rId11"/>
    <p:sldId id="268" r:id="rId12"/>
    <p:sldId id="271" r:id="rId13"/>
    <p:sldId id="269" r:id="rId14"/>
    <p:sldId id="273" r:id="rId15"/>
    <p:sldId id="276" r:id="rId16"/>
    <p:sldId id="277" r:id="rId17"/>
    <p:sldId id="274" r:id="rId18"/>
    <p:sldId id="278" r:id="rId1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51D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9" autoAdjust="0"/>
    <p:restoredTop sz="94660"/>
  </p:normalViewPr>
  <p:slideViewPr>
    <p:cSldViewPr snapToGrid="0" snapToObjects="1">
      <p:cViewPr>
        <p:scale>
          <a:sx n="82" d="100"/>
          <a:sy n="82" d="100"/>
        </p:scale>
        <p:origin x="1502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FC5B56-155A-8A4F-A200-15510EAC000D}" type="datetime1">
              <a:rPr lang="en-US" smtClean="0"/>
              <a:t>11/12/2017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Los Alamos National Laboratory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3DA938-9C0B-3841-966A-9297D5C049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109318"/>
      </p:ext>
    </p:extLst>
  </p:cSld>
  <p:clrMap bg1="lt1" tx1="dk1" bg2="lt2" tx2="dk2" accent1="accent1" accent2="accent2" accent3="accent3" accent4="accent4" accent5="accent5" accent6="accent6" hlink="hlink" folHlink="folHlink"/>
  <p:hf hd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0232FE-02A3-6D41-B422-B15757ACBFED}" type="datetime1">
              <a:rPr lang="en-US" smtClean="0"/>
              <a:t>11/12/2017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Los Alamos National Laboratory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4268CE-33B7-7549-BEF6-7F438D74AB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839167"/>
      </p:ext>
    </p:extLst>
  </p:cSld>
  <p:clrMap bg1="lt1" tx1="dk1" bg2="lt2" tx2="dk2" accent1="accent1" accent2="accent2" accent3="accent3" accent4="accent4" accent5="accent5" accent6="accent6" hlink="hlink" folHlink="folHlink"/>
  <p:hf hdr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alk-i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 userDrawn="1"/>
        </p:nvSpPr>
        <p:spPr>
          <a:xfrm>
            <a:off x="-1371600" y="0"/>
            <a:ext cx="1371600" cy="2677650"/>
          </a:xfrm>
          <a:prstGeom prst="rect">
            <a:avLst/>
          </a:prstGeom>
          <a:noFill/>
        </p:spPr>
        <p:txBody>
          <a:bodyPr wrap="square" lIns="91433" tIns="45717" rIns="91433" bIns="45717" rtlCol="0">
            <a:spAutoFit/>
          </a:bodyPr>
          <a:lstStyle/>
          <a:p>
            <a:r>
              <a:rPr lang="en-US" sz="1200" b="1" dirty="0">
                <a:solidFill>
                  <a:srgbClr val="000000"/>
                </a:solidFill>
              </a:rPr>
              <a:t>NOTE</a:t>
            </a:r>
            <a:r>
              <a:rPr lang="en-US" sz="1200" b="0" dirty="0">
                <a:solidFill>
                  <a:srgbClr val="000000"/>
                </a:solidFill>
              </a:rPr>
              <a:t>: THIS IS YOUR WALK-IN SLIDE OPTION #1.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Instead of the Title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Slide, display this slide on the venue screen while your audience is arriving. 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is </a:t>
            </a:r>
            <a:r>
              <a:rPr lang="en-US" sz="1200" b="1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title slide. 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0" y="6309670"/>
            <a:ext cx="9144000" cy="559576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D0C2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1" name="Rectangle 10"/>
          <p:cNvSpPr>
            <a:spLocks noChangeArrowheads="1"/>
          </p:cNvSpPr>
          <p:nvPr userDrawn="1"/>
        </p:nvSpPr>
        <p:spPr bwMode="auto">
          <a:xfrm>
            <a:off x="4572000" y="6647649"/>
            <a:ext cx="4572000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600" b="0" i="0" u="none" strike="noStrike" kern="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Arial" pitchFamily="34" charset="0"/>
                <a:ea typeface="ＭＳ Ｐゴシック" pitchFamily="34" charset="-128"/>
              </a:rPr>
              <a:t>Operated by Los Alamos National Security, LLC for the U.S. Department of Energy's NNSA</a:t>
            </a:r>
          </a:p>
        </p:txBody>
      </p:sp>
      <p:pic>
        <p:nvPicPr>
          <p:cNvPr id="14" name="Picture 13" descr="LANL_allWHITE.ai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3021" t="26248" r="27098" b="30198"/>
          <a:stretch/>
        </p:blipFill>
        <p:spPr>
          <a:xfrm>
            <a:off x="545314" y="796040"/>
            <a:ext cx="7542237" cy="3763219"/>
          </a:xfrm>
          <a:prstGeom prst="rect">
            <a:avLst/>
          </a:prstGeom>
        </p:spPr>
      </p:pic>
      <p:pic>
        <p:nvPicPr>
          <p:cNvPr id="15" name="Picture 14" descr="NNSA_80%.ai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9116" t="44234" r="25200" b="40485"/>
          <a:stretch/>
        </p:blipFill>
        <p:spPr>
          <a:xfrm>
            <a:off x="8104485" y="6393736"/>
            <a:ext cx="961301" cy="321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919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alk-in slide - Photo 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6309670"/>
            <a:ext cx="9144000" cy="559576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D0C2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1" name="Rectangle 10"/>
          <p:cNvSpPr>
            <a:spLocks noChangeArrowheads="1"/>
          </p:cNvSpPr>
          <p:nvPr userDrawn="1"/>
        </p:nvSpPr>
        <p:spPr bwMode="auto">
          <a:xfrm>
            <a:off x="4572000" y="6647649"/>
            <a:ext cx="4572000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600" b="0" i="0" u="none" strike="noStrike" kern="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Arial" pitchFamily="34" charset="0"/>
                <a:ea typeface="ＭＳ Ｐゴシック" pitchFamily="34" charset="-128"/>
              </a:rPr>
              <a:t>Operated by Los Alamos National Security, LLC for the U.S. Department of Energy's NNSA</a:t>
            </a:r>
          </a:p>
        </p:txBody>
      </p:sp>
      <p:pic>
        <p:nvPicPr>
          <p:cNvPr id="12" name="Picture 11" descr="NNSA_80%.ai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9116" t="44234" r="25200" b="40485"/>
          <a:stretch/>
        </p:blipFill>
        <p:spPr>
          <a:xfrm>
            <a:off x="8087554" y="6326302"/>
            <a:ext cx="961301" cy="385862"/>
          </a:xfrm>
          <a:prstGeom prst="rect">
            <a:avLst/>
          </a:prstGeom>
        </p:spPr>
      </p:pic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-10160"/>
            <a:ext cx="5334000" cy="631952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180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icon to insert photo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Right Triangle 4"/>
          <p:cNvSpPr/>
          <p:nvPr userDrawn="1"/>
        </p:nvSpPr>
        <p:spPr>
          <a:xfrm>
            <a:off x="5334000" y="-10160"/>
            <a:ext cx="3810000" cy="6309360"/>
          </a:xfrm>
          <a:custGeom>
            <a:avLst/>
            <a:gdLst>
              <a:gd name="connsiteX0" fmla="*/ 0 w 3810000"/>
              <a:gd name="connsiteY0" fmla="*/ 5257800 h 5257800"/>
              <a:gd name="connsiteX1" fmla="*/ 0 w 3810000"/>
              <a:gd name="connsiteY1" fmla="*/ 0 h 5257800"/>
              <a:gd name="connsiteX2" fmla="*/ 3810000 w 3810000"/>
              <a:gd name="connsiteY2" fmla="*/ 5257800 h 5257800"/>
              <a:gd name="connsiteX3" fmla="*/ 0 w 3810000"/>
              <a:gd name="connsiteY3" fmla="*/ 5257800 h 5257800"/>
              <a:gd name="connsiteX0" fmla="*/ 0 w 3810000"/>
              <a:gd name="connsiteY0" fmla="*/ 5257800 h 5257800"/>
              <a:gd name="connsiteX1" fmla="*/ 0 w 3810000"/>
              <a:gd name="connsiteY1" fmla="*/ 0 h 5257800"/>
              <a:gd name="connsiteX2" fmla="*/ 1337733 w 3810000"/>
              <a:gd name="connsiteY2" fmla="*/ 3302000 h 5257800"/>
              <a:gd name="connsiteX3" fmla="*/ 3810000 w 3810000"/>
              <a:gd name="connsiteY3" fmla="*/ 5257800 h 5257800"/>
              <a:gd name="connsiteX4" fmla="*/ 0 w 3810000"/>
              <a:gd name="connsiteY4" fmla="*/ 5257800 h 5257800"/>
              <a:gd name="connsiteX0" fmla="*/ 0 w 3810000"/>
              <a:gd name="connsiteY0" fmla="*/ 5257800 h 5257800"/>
              <a:gd name="connsiteX1" fmla="*/ 0 w 3810000"/>
              <a:gd name="connsiteY1" fmla="*/ 0 h 5257800"/>
              <a:gd name="connsiteX2" fmla="*/ 1337733 w 3810000"/>
              <a:gd name="connsiteY2" fmla="*/ 3302000 h 5257800"/>
              <a:gd name="connsiteX3" fmla="*/ 3810000 w 3810000"/>
              <a:gd name="connsiteY3" fmla="*/ 5257800 h 5257800"/>
              <a:gd name="connsiteX4" fmla="*/ 0 w 3810000"/>
              <a:gd name="connsiteY4" fmla="*/ 5257800 h 5257800"/>
              <a:gd name="connsiteX0" fmla="*/ 0 w 3810000"/>
              <a:gd name="connsiteY0" fmla="*/ 5257800 h 5257800"/>
              <a:gd name="connsiteX1" fmla="*/ 0 w 3810000"/>
              <a:gd name="connsiteY1" fmla="*/ 0 h 5257800"/>
              <a:gd name="connsiteX2" fmla="*/ 1337733 w 3810000"/>
              <a:gd name="connsiteY2" fmla="*/ 3302000 h 5257800"/>
              <a:gd name="connsiteX3" fmla="*/ 3810000 w 3810000"/>
              <a:gd name="connsiteY3" fmla="*/ 5257800 h 5257800"/>
              <a:gd name="connsiteX4" fmla="*/ 0 w 3810000"/>
              <a:gd name="connsiteY4" fmla="*/ 5257800 h 5257800"/>
              <a:gd name="connsiteX0" fmla="*/ 0 w 3810000"/>
              <a:gd name="connsiteY0" fmla="*/ 5257800 h 5257800"/>
              <a:gd name="connsiteX1" fmla="*/ 0 w 3810000"/>
              <a:gd name="connsiteY1" fmla="*/ 0 h 5257800"/>
              <a:gd name="connsiteX2" fmla="*/ 1193800 w 3810000"/>
              <a:gd name="connsiteY2" fmla="*/ 3970867 h 5257800"/>
              <a:gd name="connsiteX3" fmla="*/ 3810000 w 3810000"/>
              <a:gd name="connsiteY3" fmla="*/ 5257800 h 5257800"/>
              <a:gd name="connsiteX4" fmla="*/ 0 w 3810000"/>
              <a:gd name="connsiteY4" fmla="*/ 5257800 h 5257800"/>
              <a:gd name="connsiteX0" fmla="*/ 0 w 3810000"/>
              <a:gd name="connsiteY0" fmla="*/ 5257800 h 5257800"/>
              <a:gd name="connsiteX1" fmla="*/ 0 w 3810000"/>
              <a:gd name="connsiteY1" fmla="*/ 0 h 5257800"/>
              <a:gd name="connsiteX2" fmla="*/ 1193800 w 3810000"/>
              <a:gd name="connsiteY2" fmla="*/ 3970867 h 5257800"/>
              <a:gd name="connsiteX3" fmla="*/ 3810000 w 3810000"/>
              <a:gd name="connsiteY3" fmla="*/ 5257800 h 5257800"/>
              <a:gd name="connsiteX4" fmla="*/ 0 w 3810000"/>
              <a:gd name="connsiteY4" fmla="*/ 5257800 h 5257800"/>
              <a:gd name="connsiteX0" fmla="*/ 0 w 3810000"/>
              <a:gd name="connsiteY0" fmla="*/ 5257800 h 5257800"/>
              <a:gd name="connsiteX1" fmla="*/ 0 w 3810000"/>
              <a:gd name="connsiteY1" fmla="*/ 0 h 5257800"/>
              <a:gd name="connsiteX2" fmla="*/ 1193800 w 3810000"/>
              <a:gd name="connsiteY2" fmla="*/ 3970867 h 5257800"/>
              <a:gd name="connsiteX3" fmla="*/ 3810000 w 3810000"/>
              <a:gd name="connsiteY3" fmla="*/ 5257800 h 5257800"/>
              <a:gd name="connsiteX4" fmla="*/ 0 w 3810000"/>
              <a:gd name="connsiteY4" fmla="*/ 5257800 h 5257800"/>
              <a:gd name="connsiteX0" fmla="*/ 0 w 3810000"/>
              <a:gd name="connsiteY0" fmla="*/ 5257800 h 5257800"/>
              <a:gd name="connsiteX1" fmla="*/ 0 w 3810000"/>
              <a:gd name="connsiteY1" fmla="*/ 0 h 5257800"/>
              <a:gd name="connsiteX2" fmla="*/ 1193800 w 3810000"/>
              <a:gd name="connsiteY2" fmla="*/ 3970867 h 5257800"/>
              <a:gd name="connsiteX3" fmla="*/ 3810000 w 3810000"/>
              <a:gd name="connsiteY3" fmla="*/ 5257800 h 5257800"/>
              <a:gd name="connsiteX4" fmla="*/ 0 w 3810000"/>
              <a:gd name="connsiteY4" fmla="*/ 5257800 h 5257800"/>
              <a:gd name="connsiteX0" fmla="*/ 0 w 3810000"/>
              <a:gd name="connsiteY0" fmla="*/ 5257800 h 5257800"/>
              <a:gd name="connsiteX1" fmla="*/ 0 w 3810000"/>
              <a:gd name="connsiteY1" fmla="*/ 0 h 5257800"/>
              <a:gd name="connsiteX2" fmla="*/ 1193800 w 3810000"/>
              <a:gd name="connsiteY2" fmla="*/ 3970867 h 5257800"/>
              <a:gd name="connsiteX3" fmla="*/ 3810000 w 3810000"/>
              <a:gd name="connsiteY3" fmla="*/ 5257800 h 5257800"/>
              <a:gd name="connsiteX4" fmla="*/ 0 w 3810000"/>
              <a:gd name="connsiteY4" fmla="*/ 5257800 h 5257800"/>
              <a:gd name="connsiteX0" fmla="*/ 0 w 3810000"/>
              <a:gd name="connsiteY0" fmla="*/ 5257800 h 5257800"/>
              <a:gd name="connsiteX1" fmla="*/ 0 w 3810000"/>
              <a:gd name="connsiteY1" fmla="*/ 0 h 5257800"/>
              <a:gd name="connsiteX2" fmla="*/ 1193800 w 3810000"/>
              <a:gd name="connsiteY2" fmla="*/ 3970867 h 5257800"/>
              <a:gd name="connsiteX3" fmla="*/ 3810000 w 3810000"/>
              <a:gd name="connsiteY3" fmla="*/ 5257800 h 5257800"/>
              <a:gd name="connsiteX4" fmla="*/ 0 w 3810000"/>
              <a:gd name="connsiteY4" fmla="*/ 5257800 h 5257800"/>
              <a:gd name="connsiteX0" fmla="*/ 0 w 3810000"/>
              <a:gd name="connsiteY0" fmla="*/ 5257800 h 5257800"/>
              <a:gd name="connsiteX1" fmla="*/ 0 w 3810000"/>
              <a:gd name="connsiteY1" fmla="*/ 0 h 5257800"/>
              <a:gd name="connsiteX2" fmla="*/ 1346200 w 3810000"/>
              <a:gd name="connsiteY2" fmla="*/ 3852333 h 5257800"/>
              <a:gd name="connsiteX3" fmla="*/ 3810000 w 3810000"/>
              <a:gd name="connsiteY3" fmla="*/ 5257800 h 5257800"/>
              <a:gd name="connsiteX4" fmla="*/ 0 w 3810000"/>
              <a:gd name="connsiteY4" fmla="*/ 5257800 h 5257800"/>
              <a:gd name="connsiteX0" fmla="*/ 0 w 3810000"/>
              <a:gd name="connsiteY0" fmla="*/ 5257800 h 5257800"/>
              <a:gd name="connsiteX1" fmla="*/ 0 w 3810000"/>
              <a:gd name="connsiteY1" fmla="*/ 0 h 5257800"/>
              <a:gd name="connsiteX2" fmla="*/ 1346200 w 3810000"/>
              <a:gd name="connsiteY2" fmla="*/ 3852333 h 5257800"/>
              <a:gd name="connsiteX3" fmla="*/ 3810000 w 3810000"/>
              <a:gd name="connsiteY3" fmla="*/ 5257800 h 5257800"/>
              <a:gd name="connsiteX4" fmla="*/ 0 w 3810000"/>
              <a:gd name="connsiteY4" fmla="*/ 5257800 h 5257800"/>
              <a:gd name="connsiteX0" fmla="*/ 0 w 3810000"/>
              <a:gd name="connsiteY0" fmla="*/ 5257800 h 5257800"/>
              <a:gd name="connsiteX1" fmla="*/ 0 w 3810000"/>
              <a:gd name="connsiteY1" fmla="*/ 0 h 5257800"/>
              <a:gd name="connsiteX2" fmla="*/ 1049867 w 3810000"/>
              <a:gd name="connsiteY2" fmla="*/ 3869266 h 5257800"/>
              <a:gd name="connsiteX3" fmla="*/ 3810000 w 3810000"/>
              <a:gd name="connsiteY3" fmla="*/ 5257800 h 5257800"/>
              <a:gd name="connsiteX4" fmla="*/ 0 w 3810000"/>
              <a:gd name="connsiteY4" fmla="*/ 5257800 h 5257800"/>
              <a:gd name="connsiteX0" fmla="*/ 0 w 3810000"/>
              <a:gd name="connsiteY0" fmla="*/ 5257800 h 5257800"/>
              <a:gd name="connsiteX1" fmla="*/ 0 w 3810000"/>
              <a:gd name="connsiteY1" fmla="*/ 0 h 5257800"/>
              <a:gd name="connsiteX2" fmla="*/ 1049867 w 3810000"/>
              <a:gd name="connsiteY2" fmla="*/ 3869266 h 5257800"/>
              <a:gd name="connsiteX3" fmla="*/ 3810000 w 3810000"/>
              <a:gd name="connsiteY3" fmla="*/ 5257800 h 5257800"/>
              <a:gd name="connsiteX4" fmla="*/ 0 w 3810000"/>
              <a:gd name="connsiteY4" fmla="*/ 5257800 h 5257800"/>
              <a:gd name="connsiteX0" fmla="*/ 0 w 3810000"/>
              <a:gd name="connsiteY0" fmla="*/ 5257800 h 5257800"/>
              <a:gd name="connsiteX1" fmla="*/ 0 w 3810000"/>
              <a:gd name="connsiteY1" fmla="*/ 0 h 5257800"/>
              <a:gd name="connsiteX2" fmla="*/ 1049867 w 3810000"/>
              <a:gd name="connsiteY2" fmla="*/ 3869266 h 5257800"/>
              <a:gd name="connsiteX3" fmla="*/ 3810000 w 3810000"/>
              <a:gd name="connsiteY3" fmla="*/ 5257800 h 5257800"/>
              <a:gd name="connsiteX4" fmla="*/ 0 w 3810000"/>
              <a:gd name="connsiteY4" fmla="*/ 5257800 h 5257800"/>
              <a:gd name="connsiteX0" fmla="*/ 0 w 3810000"/>
              <a:gd name="connsiteY0" fmla="*/ 5257800 h 5257800"/>
              <a:gd name="connsiteX1" fmla="*/ 0 w 3810000"/>
              <a:gd name="connsiteY1" fmla="*/ 0 h 5257800"/>
              <a:gd name="connsiteX2" fmla="*/ 1049867 w 3810000"/>
              <a:gd name="connsiteY2" fmla="*/ 3869266 h 5257800"/>
              <a:gd name="connsiteX3" fmla="*/ 3810000 w 3810000"/>
              <a:gd name="connsiteY3" fmla="*/ 5257800 h 5257800"/>
              <a:gd name="connsiteX4" fmla="*/ 0 w 3810000"/>
              <a:gd name="connsiteY4" fmla="*/ 5257800 h 5257800"/>
              <a:gd name="connsiteX0" fmla="*/ 0 w 3810000"/>
              <a:gd name="connsiteY0" fmla="*/ 5257800 h 5257800"/>
              <a:gd name="connsiteX1" fmla="*/ 0 w 3810000"/>
              <a:gd name="connsiteY1" fmla="*/ 0 h 5257800"/>
              <a:gd name="connsiteX2" fmla="*/ 1049867 w 3810000"/>
              <a:gd name="connsiteY2" fmla="*/ 3869266 h 5257800"/>
              <a:gd name="connsiteX3" fmla="*/ 3810000 w 3810000"/>
              <a:gd name="connsiteY3" fmla="*/ 5257800 h 5257800"/>
              <a:gd name="connsiteX4" fmla="*/ 0 w 3810000"/>
              <a:gd name="connsiteY4" fmla="*/ 5257800 h 5257800"/>
              <a:gd name="connsiteX0" fmla="*/ 0 w 3810000"/>
              <a:gd name="connsiteY0" fmla="*/ 5257800 h 5257800"/>
              <a:gd name="connsiteX1" fmla="*/ 0 w 3810000"/>
              <a:gd name="connsiteY1" fmla="*/ 0 h 5257800"/>
              <a:gd name="connsiteX2" fmla="*/ 1193801 w 3810000"/>
              <a:gd name="connsiteY2" fmla="*/ 3911599 h 5257800"/>
              <a:gd name="connsiteX3" fmla="*/ 3810000 w 3810000"/>
              <a:gd name="connsiteY3" fmla="*/ 5257800 h 5257800"/>
              <a:gd name="connsiteX4" fmla="*/ 0 w 3810000"/>
              <a:gd name="connsiteY4" fmla="*/ 5257800 h 5257800"/>
              <a:gd name="connsiteX0" fmla="*/ 0 w 3810000"/>
              <a:gd name="connsiteY0" fmla="*/ 5257800 h 5257800"/>
              <a:gd name="connsiteX1" fmla="*/ 0 w 3810000"/>
              <a:gd name="connsiteY1" fmla="*/ 0 h 5257800"/>
              <a:gd name="connsiteX2" fmla="*/ 1193801 w 3810000"/>
              <a:gd name="connsiteY2" fmla="*/ 3911599 h 5257800"/>
              <a:gd name="connsiteX3" fmla="*/ 3810000 w 3810000"/>
              <a:gd name="connsiteY3" fmla="*/ 5257800 h 5257800"/>
              <a:gd name="connsiteX4" fmla="*/ 0 w 3810000"/>
              <a:gd name="connsiteY4" fmla="*/ 5257800 h 5257800"/>
              <a:gd name="connsiteX0" fmla="*/ 0 w 3810000"/>
              <a:gd name="connsiteY0" fmla="*/ 5257800 h 5257800"/>
              <a:gd name="connsiteX1" fmla="*/ 0 w 3810000"/>
              <a:gd name="connsiteY1" fmla="*/ 0 h 5257800"/>
              <a:gd name="connsiteX2" fmla="*/ 1193801 w 3810000"/>
              <a:gd name="connsiteY2" fmla="*/ 3911599 h 5257800"/>
              <a:gd name="connsiteX3" fmla="*/ 3810000 w 3810000"/>
              <a:gd name="connsiteY3" fmla="*/ 5257800 h 5257800"/>
              <a:gd name="connsiteX4" fmla="*/ 0 w 3810000"/>
              <a:gd name="connsiteY4" fmla="*/ 5257800 h 5257800"/>
              <a:gd name="connsiteX0" fmla="*/ 0 w 3810000"/>
              <a:gd name="connsiteY0" fmla="*/ 5257800 h 5257800"/>
              <a:gd name="connsiteX1" fmla="*/ 0 w 3810000"/>
              <a:gd name="connsiteY1" fmla="*/ 0 h 5257800"/>
              <a:gd name="connsiteX2" fmla="*/ 1193801 w 3810000"/>
              <a:gd name="connsiteY2" fmla="*/ 3911599 h 5257800"/>
              <a:gd name="connsiteX3" fmla="*/ 3810000 w 3810000"/>
              <a:gd name="connsiteY3" fmla="*/ 5257800 h 5257800"/>
              <a:gd name="connsiteX4" fmla="*/ 0 w 3810000"/>
              <a:gd name="connsiteY4" fmla="*/ 5257800 h 525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00" h="5257800">
                <a:moveTo>
                  <a:pt x="0" y="5257800"/>
                </a:moveTo>
                <a:lnTo>
                  <a:pt x="0" y="0"/>
                </a:lnTo>
                <a:cubicBezTo>
                  <a:pt x="16933" y="708378"/>
                  <a:pt x="59269" y="2737554"/>
                  <a:pt x="1193801" y="3911599"/>
                </a:cubicBezTo>
                <a:cubicBezTo>
                  <a:pt x="1899356" y="4580464"/>
                  <a:pt x="2791178" y="5012267"/>
                  <a:pt x="3810000" y="5257800"/>
                </a:cubicBezTo>
                <a:lnTo>
                  <a:pt x="0" y="5257800"/>
                </a:lnTo>
                <a:close/>
              </a:path>
            </a:pathLst>
          </a:custGeom>
          <a:solidFill>
            <a:srgbClr val="080419">
              <a:alpha val="3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5884335" y="3291843"/>
            <a:ext cx="297179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4571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0" i="0" dirty="0">
                <a:solidFill>
                  <a:srgbClr val="FFFFFF">
                    <a:alpha val="75000"/>
                  </a:srgbClr>
                </a:solidFill>
                <a:latin typeface="Arial"/>
                <a:cs typeface="Arial"/>
              </a:rPr>
              <a:t>Delivering science and technology</a:t>
            </a:r>
            <a:br>
              <a:rPr lang="en-US" sz="1400" b="0" i="0" baseline="0" dirty="0">
                <a:solidFill>
                  <a:srgbClr val="FFFFFF">
                    <a:alpha val="75000"/>
                  </a:srgbClr>
                </a:solidFill>
                <a:latin typeface="Arial"/>
                <a:cs typeface="Arial"/>
              </a:rPr>
            </a:br>
            <a:r>
              <a:rPr lang="en-US" sz="1400" b="0" i="0" baseline="0" dirty="0">
                <a:solidFill>
                  <a:srgbClr val="FFFFFF">
                    <a:alpha val="75000"/>
                  </a:srgbClr>
                </a:solidFill>
                <a:latin typeface="Arial"/>
                <a:cs typeface="Arial"/>
              </a:rPr>
              <a:t>to protect our nation</a:t>
            </a:r>
            <a:br>
              <a:rPr lang="en-US" sz="1400" b="0" i="0" baseline="0" dirty="0">
                <a:solidFill>
                  <a:srgbClr val="FFFFFF">
                    <a:alpha val="75000"/>
                  </a:srgbClr>
                </a:solidFill>
                <a:latin typeface="Arial"/>
                <a:cs typeface="Arial"/>
              </a:rPr>
            </a:br>
            <a:r>
              <a:rPr lang="en-US" sz="1400" b="0" i="0" baseline="0" dirty="0">
                <a:solidFill>
                  <a:srgbClr val="FFFFFF">
                    <a:alpha val="75000"/>
                  </a:srgbClr>
                </a:solidFill>
                <a:latin typeface="Arial"/>
                <a:cs typeface="Arial"/>
              </a:rPr>
              <a:t>and promote world stability</a:t>
            </a:r>
          </a:p>
          <a:p>
            <a:pPr algn="ctr"/>
            <a:endParaRPr lang="en-US" sz="1400" dirty="0">
              <a:solidFill>
                <a:srgbClr val="FFFFFF">
                  <a:alpha val="75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-1439333" y="3"/>
            <a:ext cx="1439333" cy="3231647"/>
          </a:xfrm>
          <a:prstGeom prst="rect">
            <a:avLst/>
          </a:prstGeom>
          <a:noFill/>
        </p:spPr>
        <p:txBody>
          <a:bodyPr wrap="square" lIns="91433" tIns="45717" rIns="91433" bIns="45717" rtlCol="0">
            <a:spAutoFit/>
          </a:bodyPr>
          <a:lstStyle/>
          <a:p>
            <a:r>
              <a:rPr lang="en-US" sz="1200" b="1" dirty="0">
                <a:solidFill>
                  <a:srgbClr val="000000"/>
                </a:solidFill>
              </a:rPr>
              <a:t>NOTE</a:t>
            </a:r>
            <a:r>
              <a:rPr lang="en-US" sz="1200" b="0" dirty="0">
                <a:solidFill>
                  <a:srgbClr val="000000"/>
                </a:solidFill>
              </a:rPr>
              <a:t>: THIS IS YOUR WALK</a:t>
            </a:r>
            <a:r>
              <a:rPr lang="en-US" sz="1200" b="0" baseline="0" dirty="0">
                <a:solidFill>
                  <a:srgbClr val="000000"/>
                </a:solidFill>
              </a:rPr>
              <a:t>-IN </a:t>
            </a:r>
            <a:r>
              <a:rPr lang="en-US" sz="1200" b="0" dirty="0">
                <a:solidFill>
                  <a:srgbClr val="000000"/>
                </a:solidFill>
              </a:rPr>
              <a:t>SLIDE OPTION #2.</a:t>
            </a:r>
            <a:r>
              <a:rPr lang="en-US" sz="1200" b="0" baseline="0" dirty="0">
                <a:solidFill>
                  <a:srgbClr val="000000"/>
                </a:solidFill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Instead of the Title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Slide, display this slide on the venue screen while your audience is arriving. 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is </a:t>
            </a:r>
            <a:r>
              <a:rPr lang="en-US" sz="1200" b="1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title slide. 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br>
              <a:rPr lang="en-US" sz="1200" dirty="0">
                <a:effectLst/>
              </a:rPr>
            </a:b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 only a high-resolution photograph.</a:t>
            </a:r>
            <a:endParaRPr lang="en-US" sz="1200" dirty="0">
              <a:solidFill>
                <a:srgbClr val="000000"/>
              </a:solidFill>
            </a:endParaRPr>
          </a:p>
        </p:txBody>
      </p:sp>
      <p:pic>
        <p:nvPicPr>
          <p:cNvPr id="16" name="Picture 15" descr="LANL_allWHITE.ai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3021" t="26248" r="27098" b="30198"/>
          <a:stretch/>
        </p:blipFill>
        <p:spPr>
          <a:xfrm>
            <a:off x="5582838" y="989895"/>
            <a:ext cx="3055811" cy="1524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516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1632432"/>
            <a:ext cx="9144000" cy="489749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"/>
            <a:ext cx="7772400" cy="1633361"/>
          </a:xfrm>
          <a:prstGeom prst="rect">
            <a:avLst/>
          </a:prstGeom>
        </p:spPr>
        <p:txBody>
          <a:bodyPr lIns="91433" tIns="45717" rIns="91433" bIns="45717" anchor="b"/>
          <a:lstStyle>
            <a:lvl1pPr algn="r">
              <a:defRPr sz="3600" b="0" i="0">
                <a:solidFill>
                  <a:srgbClr val="FFFFFF"/>
                </a:solidFill>
                <a:latin typeface="+mj-lt"/>
              </a:defRPr>
            </a:lvl1pPr>
          </a:lstStyle>
          <a:p>
            <a:pPr algn="r"/>
            <a:r>
              <a:rPr lang="en-US" b="1" dirty="0">
                <a:solidFill>
                  <a:schemeClr val="bg1"/>
                </a:solidFill>
              </a:rPr>
              <a:t>Click to add title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5143500" y="3798488"/>
            <a:ext cx="3543300" cy="728290"/>
          </a:xfrm>
          <a:prstGeom prst="rect">
            <a:avLst/>
          </a:prstGeom>
        </p:spPr>
        <p:txBody>
          <a:bodyPr vert="horz" lIns="91433" tIns="45717" rIns="91433" bIns="45717" anchor="b"/>
          <a:lstStyle>
            <a:lvl1pPr marL="0" indent="0" algn="r">
              <a:buNone/>
              <a:defRPr sz="1800" b="1">
                <a:solidFill>
                  <a:schemeClr val="tx1"/>
                </a:solidFill>
              </a:defRPr>
            </a:lvl1pPr>
            <a:lvl2pPr marL="457164" indent="0">
              <a:buNone/>
              <a:defRPr sz="2400" b="1">
                <a:solidFill>
                  <a:schemeClr val="tx1"/>
                </a:solidFill>
              </a:defRPr>
            </a:lvl2pPr>
            <a:lvl3pPr marL="914327" indent="0">
              <a:buNone/>
              <a:defRPr sz="2400" b="1">
                <a:solidFill>
                  <a:schemeClr val="tx1"/>
                </a:solidFill>
              </a:defRPr>
            </a:lvl3pPr>
            <a:lvl4pPr marL="1371491" indent="0">
              <a:buNone/>
              <a:defRPr sz="2400" b="1">
                <a:solidFill>
                  <a:schemeClr val="tx1"/>
                </a:solidFill>
              </a:defRPr>
            </a:lvl4pPr>
            <a:lvl5pPr marL="1828654" indent="0">
              <a:buNone/>
              <a:defRPr sz="2400" b="1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presenter/s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143500" y="4527560"/>
            <a:ext cx="3543300" cy="752592"/>
          </a:xfrm>
          <a:prstGeom prst="rect">
            <a:avLst/>
          </a:prstGeom>
        </p:spPr>
        <p:txBody>
          <a:bodyPr vert="horz" lIns="91433" tIns="45717" rIns="91433" bIns="45717"/>
          <a:lstStyle>
            <a:lvl1pPr marL="0" indent="0" algn="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date</a:t>
            </a:r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914400" y="1632434"/>
            <a:ext cx="7772400" cy="1088908"/>
          </a:xfrm>
          <a:prstGeom prst="rect">
            <a:avLst/>
          </a:prstGeom>
        </p:spPr>
        <p:txBody>
          <a:bodyPr vert="horz" lIns="91433" tIns="45717" rIns="91433" bIns="45717"/>
          <a:lstStyle>
            <a:lvl1pPr marL="0" indent="0" algn="r">
              <a:buNone/>
              <a:defRPr sz="2400">
                <a:solidFill>
                  <a:schemeClr val="tx1"/>
                </a:solidFill>
              </a:defRPr>
            </a:lvl1pPr>
            <a:lvl2pPr marL="457164" indent="0" algn="r">
              <a:buNone/>
              <a:defRPr sz="3600"/>
            </a:lvl2pPr>
            <a:lvl3pPr marL="914327" indent="0" algn="r">
              <a:buNone/>
              <a:defRPr sz="3600"/>
            </a:lvl3pPr>
            <a:lvl4pPr marL="1371491" indent="0" algn="r">
              <a:buNone/>
              <a:defRPr sz="3600"/>
            </a:lvl4pPr>
            <a:lvl5pPr marL="1828654" indent="0" algn="r">
              <a:buNone/>
              <a:defRPr sz="3600"/>
            </a:lvl5pPr>
          </a:lstStyle>
          <a:p>
            <a:pPr lvl="0"/>
            <a:r>
              <a:rPr lang="en-US" dirty="0"/>
              <a:t>Click to add subtitle/venue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7196669" y="6529923"/>
            <a:ext cx="1947333" cy="316091"/>
          </a:xfrm>
          <a:prstGeom prst="rect">
            <a:avLst/>
          </a:prstGeom>
        </p:spPr>
        <p:txBody>
          <a:bodyPr vert="horz"/>
          <a:lstStyle>
            <a:lvl1pPr marL="0" indent="0" algn="r">
              <a:buNone/>
              <a:defRPr sz="800"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/>
              <a:t>Click to add LA-UR# </a:t>
            </a:r>
          </a:p>
        </p:txBody>
      </p:sp>
      <p:pic>
        <p:nvPicPr>
          <p:cNvPr id="22" name="Picture 21" descr="Untitled-1.jpg"/>
          <p:cNvPicPr>
            <a:picLocks noChangeAspect="1"/>
          </p:cNvPicPr>
          <p:nvPr userDrawn="1"/>
        </p:nvPicPr>
        <p:blipFill rotWithShape="1">
          <a:blip r:embed="rId2" cstate="screen">
            <a:alphaModFix amt="51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3933" y="3894974"/>
            <a:ext cx="4351867" cy="2191209"/>
          </a:xfrm>
          <a:prstGeom prst="rect">
            <a:avLst/>
          </a:prstGeom>
        </p:spPr>
      </p:pic>
      <p:grpSp>
        <p:nvGrpSpPr>
          <p:cNvPr id="23" name="Group 22"/>
          <p:cNvGrpSpPr/>
          <p:nvPr userDrawn="1"/>
        </p:nvGrpSpPr>
        <p:grpSpPr>
          <a:xfrm>
            <a:off x="4572000" y="6016849"/>
            <a:ext cx="4572000" cy="452454"/>
            <a:chOff x="4572000" y="5026384"/>
            <a:chExt cx="4572000" cy="452454"/>
          </a:xfrm>
        </p:grpSpPr>
        <p:sp>
          <p:nvSpPr>
            <p:cNvPr id="24" name="Rectangle 23"/>
            <p:cNvSpPr>
              <a:spLocks noChangeArrowheads="1"/>
            </p:cNvSpPr>
            <p:nvPr/>
          </p:nvSpPr>
          <p:spPr bwMode="auto">
            <a:xfrm>
              <a:off x="4572000" y="5294172"/>
              <a:ext cx="4572000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600" b="0" i="0" u="none" strike="noStrike" kern="0" cap="none" spc="0" normalizeH="0" baseline="0" noProof="0" dirty="0">
                  <a:ln>
                    <a:noFill/>
                  </a:ln>
                  <a:solidFill>
                    <a:srgbClr val="666666"/>
                  </a:solidFill>
                  <a:effectLst/>
                  <a:uLnTx/>
                  <a:uFillTx/>
                  <a:latin typeface="Arial" pitchFamily="34" charset="0"/>
                  <a:ea typeface="ＭＳ Ｐゴシック" pitchFamily="34" charset="-128"/>
                </a:rPr>
                <a:t>Operated by Los Alamos National Security, LLC for the U.S. Department of Energy's NNSA</a:t>
              </a:r>
            </a:p>
          </p:txBody>
        </p:sp>
        <p:pic>
          <p:nvPicPr>
            <p:cNvPr id="25" name="Picture 24" descr="NNSA_80%.ai"/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9116" t="44234" r="25200" b="40485"/>
            <a:stretch/>
          </p:blipFill>
          <p:spPr>
            <a:xfrm>
              <a:off x="8087551" y="5026384"/>
              <a:ext cx="961301" cy="32155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39919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985093"/>
            <a:ext cx="9144000" cy="550778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"/>
            <a:ext cx="8229600" cy="985093"/>
          </a:xfrm>
          <a:prstGeom prst="rect">
            <a:avLst/>
          </a:prstGeom>
        </p:spPr>
        <p:txBody>
          <a:bodyPr anchor="ctr"/>
          <a:lstStyle/>
          <a:p>
            <a:r>
              <a:rPr lang="en-US" dirty="0"/>
              <a:t>Click to edit agenda title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C695E-3847-284B-804A-F0C0441E204C}" type="datetime1">
              <a:rPr lang="en-US" smtClean="0"/>
              <a:t>11/12/2017</a:t>
            </a:fld>
            <a:r>
              <a:rPr lang="en-US"/>
              <a:t>   |   </a:t>
            </a:r>
            <a:fld id="{5D01E7E5-6465-7A46-A26D-BAABC2D34D3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Los Alamos National Laboratory</a:t>
            </a:r>
            <a:endParaRPr 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4631268" y="1131636"/>
            <a:ext cx="0" cy="519412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2895602" y="1131637"/>
            <a:ext cx="1617663" cy="381074"/>
          </a:xfrm>
          <a:prstGeom prst="rect">
            <a:avLst/>
          </a:prstGeom>
        </p:spPr>
        <p:txBody>
          <a:bodyPr vert="horz"/>
          <a:lstStyle>
            <a:lvl1pPr marL="0" indent="0" algn="r" defTabSz="-741363">
              <a:buFont typeface="Arial"/>
              <a:buNone/>
              <a:tabLst/>
              <a:defRPr sz="1100"/>
            </a:lvl1pPr>
            <a:lvl2pPr marL="231775" indent="0" defTabSz="-741363">
              <a:buNone/>
              <a:tabLst/>
              <a:defRPr sz="1050"/>
            </a:lvl2pPr>
            <a:lvl3pPr marL="455612" indent="0" defTabSz="-741363">
              <a:buNone/>
              <a:tabLst/>
              <a:defRPr sz="1000"/>
            </a:lvl3pPr>
            <a:lvl4pPr marL="681037" indent="0" defTabSz="-741363">
              <a:buNone/>
              <a:tabLst/>
              <a:defRPr sz="900"/>
            </a:lvl4pPr>
            <a:lvl5pPr marL="912813" indent="0" defTabSz="-741363">
              <a:buNone/>
              <a:tabLst/>
              <a:defRPr sz="900"/>
            </a:lvl5pPr>
          </a:lstStyle>
          <a:p>
            <a:pPr lvl="0"/>
            <a:r>
              <a:rPr lang="en-US" dirty="0"/>
              <a:t>Click to edit date</a:t>
            </a:r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2895602" y="1512712"/>
            <a:ext cx="1617663" cy="381074"/>
          </a:xfrm>
          <a:prstGeom prst="rect">
            <a:avLst/>
          </a:prstGeom>
        </p:spPr>
        <p:txBody>
          <a:bodyPr vert="horz"/>
          <a:lstStyle>
            <a:lvl1pPr marL="0" indent="0" algn="r" defTabSz="-741363">
              <a:buFont typeface="Arial"/>
              <a:buNone/>
              <a:tabLst/>
              <a:defRPr sz="1100" b="0"/>
            </a:lvl1pPr>
            <a:lvl2pPr marL="231775" indent="0" defTabSz="-741363">
              <a:buNone/>
              <a:tabLst/>
              <a:defRPr sz="1050"/>
            </a:lvl2pPr>
            <a:lvl3pPr marL="455612" indent="0" defTabSz="-741363">
              <a:buNone/>
              <a:tabLst/>
              <a:defRPr sz="1000"/>
            </a:lvl3pPr>
            <a:lvl4pPr marL="681037" indent="0" defTabSz="-741363">
              <a:buNone/>
              <a:tabLst/>
              <a:defRPr sz="900"/>
            </a:lvl4pPr>
            <a:lvl5pPr marL="912813" indent="0" defTabSz="-741363">
              <a:buNone/>
              <a:tabLst/>
              <a:defRPr sz="900"/>
            </a:lvl5pPr>
          </a:lstStyle>
          <a:p>
            <a:pPr lvl="0"/>
            <a:r>
              <a:rPr lang="en-US" dirty="0"/>
              <a:t>Click to edit time</a:t>
            </a:r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2895602" y="2223912"/>
            <a:ext cx="1617663" cy="381074"/>
          </a:xfrm>
          <a:prstGeom prst="rect">
            <a:avLst/>
          </a:prstGeom>
        </p:spPr>
        <p:txBody>
          <a:bodyPr vert="horz"/>
          <a:lstStyle>
            <a:lvl1pPr marL="0" indent="0" algn="r" defTabSz="-741363">
              <a:buFont typeface="Arial"/>
              <a:buNone/>
              <a:tabLst/>
              <a:defRPr sz="1100" b="0"/>
            </a:lvl1pPr>
            <a:lvl2pPr marL="231775" indent="0" defTabSz="-741363">
              <a:buNone/>
              <a:tabLst/>
              <a:defRPr sz="1050"/>
            </a:lvl2pPr>
            <a:lvl3pPr marL="455612" indent="0" defTabSz="-741363">
              <a:buNone/>
              <a:tabLst/>
              <a:defRPr sz="1000"/>
            </a:lvl3pPr>
            <a:lvl4pPr marL="681037" indent="0" defTabSz="-741363">
              <a:buNone/>
              <a:tabLst/>
              <a:defRPr sz="900"/>
            </a:lvl4pPr>
            <a:lvl5pPr marL="912813" indent="0" defTabSz="-741363">
              <a:buNone/>
              <a:tabLst/>
              <a:defRPr sz="900"/>
            </a:lvl5pPr>
          </a:lstStyle>
          <a:p>
            <a:pPr lvl="0"/>
            <a:r>
              <a:rPr lang="en-US" dirty="0"/>
              <a:t>Click to edit location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" hasCustomPrompt="1"/>
          </p:nvPr>
        </p:nvSpPr>
        <p:spPr>
          <a:xfrm>
            <a:off x="4800600" y="1131636"/>
            <a:ext cx="3886200" cy="519412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agenda item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8" name="Picture 17" descr="Untitled-1.jpg"/>
          <p:cNvPicPr>
            <a:picLocks noChangeAspect="1"/>
          </p:cNvPicPr>
          <p:nvPr userDrawn="1"/>
        </p:nvPicPr>
        <p:blipFill rotWithShape="1">
          <a:blip r:embed="rId2" cstate="screen">
            <a:alphaModFix amt="51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3933" y="3894974"/>
            <a:ext cx="4351867" cy="2191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2526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664180"/>
            <a:ext cx="8229600" cy="985093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edit section title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A6442-326F-BF43-9512-C754596C1A34}" type="datetime1">
              <a:rPr lang="en-US" smtClean="0"/>
              <a:t>11/12/2017</a:t>
            </a:fld>
            <a:r>
              <a:rPr lang="en-US"/>
              <a:t>   |   </a:t>
            </a:r>
            <a:fld id="{5D01E7E5-6465-7A46-A26D-BAABC2D34D3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Los Alamos National Laboratory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46289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NL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985093"/>
            <a:ext cx="9144000" cy="550778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"/>
            <a:ext cx="8229600" cy="985093"/>
          </a:xfrm>
          <a:prstGeom prst="rect">
            <a:avLst/>
          </a:prstGeom>
        </p:spPr>
        <p:txBody>
          <a:bodyPr anchor="ctr"/>
          <a:lstStyle/>
          <a:p>
            <a:r>
              <a:rPr lang="en-US" dirty="0"/>
              <a:t>Click to edit title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050BD-D5D4-004B-87E1-382D8D28594F}" type="datetime1">
              <a:rPr lang="en-US" smtClean="0"/>
              <a:t>11/12/2017</a:t>
            </a:fld>
            <a:r>
              <a:rPr lang="en-US"/>
              <a:t>   |   </a:t>
            </a:r>
            <a:fld id="{5D01E7E5-6465-7A46-A26D-BAABC2D34D3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Los Alamos National Laboratory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1131636"/>
            <a:ext cx="8229600" cy="519412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682899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NL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-11364"/>
            <a:ext cx="8229600" cy="1143000"/>
          </a:xfrm>
          <a:prstGeom prst="rect">
            <a:avLst/>
          </a:prstGeom>
        </p:spPr>
        <p:txBody>
          <a:bodyPr vert="horz" anchor="ctr"/>
          <a:lstStyle/>
          <a:p>
            <a:r>
              <a:rPr lang="en-US" dirty="0"/>
              <a:t>Click to edit title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Los Alamos National Laboratory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E497D45A-E2C2-5444-8727-94AA467EBF1A}" type="datetime1">
              <a:rPr lang="en-US" smtClean="0"/>
              <a:t>11/12/2017</a:t>
            </a:fld>
            <a:r>
              <a:rPr lang="en-US"/>
              <a:t>   |   </a:t>
            </a:r>
            <a:fld id="{5D01E7E5-6465-7A46-A26D-BAABC2D34D3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1131636"/>
            <a:ext cx="8229600" cy="519412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508281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NL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383824"/>
            <a:ext cx="9144000" cy="610905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D5A60-AEBD-CD41-AE13-C139EF5F076B}" type="datetime1">
              <a:rPr lang="en-US" smtClean="0"/>
              <a:t>11/12/2017</a:t>
            </a:fld>
            <a:r>
              <a:rPr lang="en-US"/>
              <a:t>   |   </a:t>
            </a:r>
            <a:fld id="{5D01E7E5-6465-7A46-A26D-BAABC2D34D3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Los Alamos National Laboratory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83822"/>
            <a:ext cx="8229600" cy="601272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1131636"/>
            <a:ext cx="8229600" cy="519412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419988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statem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4"/>
          <p:cNvSpPr>
            <a:spLocks noGrp="1"/>
          </p:cNvSpPr>
          <p:nvPr>
            <p:ph type="pic" sz="quarter" idx="15" hasCustomPrompt="1"/>
          </p:nvPr>
        </p:nvSpPr>
        <p:spPr>
          <a:xfrm>
            <a:off x="0" y="275171"/>
            <a:ext cx="9144000" cy="6308195"/>
          </a:xfrm>
          <a:prstGeom prst="rect">
            <a:avLst/>
          </a:prstGeom>
        </p:spPr>
        <p:txBody>
          <a:bodyPr vert="horz" lIns="91433" tIns="45717" rIns="91433" bIns="45717" anchor="ctr"/>
          <a:lstStyle>
            <a:lvl1pPr marL="0" marR="0" indent="0" algn="ctr" defTabSz="45716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500" smtClean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icon to insert photo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875329" y="3656395"/>
            <a:ext cx="5393342" cy="461659"/>
          </a:xfrm>
          <a:prstGeom prst="rect">
            <a:avLst/>
          </a:prstGeom>
          <a:solidFill>
            <a:schemeClr val="accent1">
              <a:alpha val="70000"/>
            </a:schemeClr>
          </a:solidFill>
        </p:spPr>
        <p:txBody>
          <a:bodyPr vert="horz" wrap="square" lIns="91433" tIns="45717" rIns="91433" bIns="45717">
            <a:spAutoFit/>
          </a:bodyPr>
          <a:lstStyle>
            <a:lvl1pPr algn="ctr">
              <a:defRPr sz="24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statement</a:t>
            </a:r>
          </a:p>
        </p:txBody>
      </p:sp>
      <p:sp>
        <p:nvSpPr>
          <p:cNvPr id="29" name="Rectangle 28"/>
          <p:cNvSpPr/>
          <p:nvPr userDrawn="1"/>
        </p:nvSpPr>
        <p:spPr>
          <a:xfrm>
            <a:off x="-117070" y="1337846"/>
            <a:ext cx="101168" cy="403105"/>
          </a:xfrm>
          <a:prstGeom prst="rect">
            <a:avLst/>
          </a:prstGeom>
          <a:solidFill>
            <a:srgbClr val="2682C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/>
          <p:cNvSpPr/>
          <p:nvPr userDrawn="1"/>
        </p:nvSpPr>
        <p:spPr>
          <a:xfrm>
            <a:off x="-117070" y="1740950"/>
            <a:ext cx="101168" cy="403105"/>
          </a:xfrm>
          <a:prstGeom prst="rect">
            <a:avLst/>
          </a:prstGeom>
          <a:solidFill>
            <a:srgbClr val="EA772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/>
          <p:cNvSpPr/>
          <p:nvPr userDrawn="1"/>
        </p:nvSpPr>
        <p:spPr>
          <a:xfrm>
            <a:off x="-117070" y="2144054"/>
            <a:ext cx="101168" cy="403105"/>
          </a:xfrm>
          <a:prstGeom prst="rect">
            <a:avLst/>
          </a:prstGeom>
          <a:solidFill>
            <a:srgbClr val="F4482D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/>
          <p:cNvSpPr/>
          <p:nvPr userDrawn="1"/>
        </p:nvSpPr>
        <p:spPr>
          <a:xfrm>
            <a:off x="-117070" y="2547159"/>
            <a:ext cx="101168" cy="403105"/>
          </a:xfrm>
          <a:prstGeom prst="rect">
            <a:avLst/>
          </a:prstGeom>
          <a:solidFill>
            <a:srgbClr val="229357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/>
          <p:cNvSpPr/>
          <p:nvPr userDrawn="1"/>
        </p:nvSpPr>
        <p:spPr>
          <a:xfrm>
            <a:off x="-117070" y="2"/>
            <a:ext cx="101168" cy="403105"/>
          </a:xfrm>
          <a:prstGeom prst="rect">
            <a:avLst/>
          </a:prstGeom>
          <a:solidFill>
            <a:srgbClr val="0D0E2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/>
          <p:cNvSpPr/>
          <p:nvPr userDrawn="1"/>
        </p:nvSpPr>
        <p:spPr>
          <a:xfrm>
            <a:off x="-117070" y="403106"/>
            <a:ext cx="101168" cy="403105"/>
          </a:xfrm>
          <a:prstGeom prst="rect">
            <a:avLst/>
          </a:prstGeom>
          <a:solidFill>
            <a:srgbClr val="F8B617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/>
          <p:cNvSpPr/>
          <p:nvPr userDrawn="1"/>
        </p:nvSpPr>
        <p:spPr>
          <a:xfrm>
            <a:off x="-117070" y="872773"/>
            <a:ext cx="101168" cy="40310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6585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251D7D"/>
            </a:gs>
            <a:gs pos="100000">
              <a:schemeClr val="accent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12"/>
          <p:cNvSpPr>
            <a:spLocks noGrp="1"/>
          </p:cNvSpPr>
          <p:nvPr>
            <p:ph type="ftr" sz="quarter" idx="3"/>
          </p:nvPr>
        </p:nvSpPr>
        <p:spPr>
          <a:xfrm>
            <a:off x="-1" y="6491818"/>
            <a:ext cx="3310467" cy="3661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r>
              <a:rPr lang="en-US"/>
              <a:t>Los Alamos National Laboratory</a:t>
            </a:r>
            <a:endParaRPr lang="en-US" dirty="0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7004050" y="6491818"/>
            <a:ext cx="2133600" cy="3661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BB098140-90E5-4392-9510-CF3F577C3551}" type="datetime1">
              <a:rPr lang="en-US" smtClean="0"/>
              <a:pPr/>
              <a:t>11/12/2017</a:t>
            </a:fld>
            <a:r>
              <a:rPr lang="en-US" dirty="0"/>
              <a:t>   |   </a:t>
            </a:r>
            <a:fld id="{5D01E7E5-6465-7A46-A26D-BAABC2D34D3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-117070" y="1486493"/>
            <a:ext cx="101168" cy="447895"/>
          </a:xfrm>
          <a:prstGeom prst="rect">
            <a:avLst/>
          </a:prstGeom>
          <a:solidFill>
            <a:srgbClr val="2682C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-117070" y="1934387"/>
            <a:ext cx="101168" cy="447895"/>
          </a:xfrm>
          <a:prstGeom prst="rect">
            <a:avLst/>
          </a:prstGeom>
          <a:solidFill>
            <a:srgbClr val="EA772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/>
          <p:cNvSpPr/>
          <p:nvPr userDrawn="1"/>
        </p:nvSpPr>
        <p:spPr>
          <a:xfrm>
            <a:off x="-117070" y="2382281"/>
            <a:ext cx="101168" cy="447895"/>
          </a:xfrm>
          <a:prstGeom prst="rect">
            <a:avLst/>
          </a:prstGeom>
          <a:solidFill>
            <a:srgbClr val="F4482D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/>
          <p:cNvSpPr/>
          <p:nvPr userDrawn="1"/>
        </p:nvSpPr>
        <p:spPr>
          <a:xfrm>
            <a:off x="-117070" y="2830175"/>
            <a:ext cx="101168" cy="447895"/>
          </a:xfrm>
          <a:prstGeom prst="rect">
            <a:avLst/>
          </a:prstGeom>
          <a:solidFill>
            <a:srgbClr val="229357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/>
          <p:cNvSpPr/>
          <p:nvPr userDrawn="1"/>
        </p:nvSpPr>
        <p:spPr>
          <a:xfrm>
            <a:off x="-117070" y="0"/>
            <a:ext cx="101168" cy="447895"/>
          </a:xfrm>
          <a:prstGeom prst="rect">
            <a:avLst/>
          </a:prstGeom>
          <a:solidFill>
            <a:srgbClr val="0D0E2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/>
          <p:cNvSpPr/>
          <p:nvPr userDrawn="1"/>
        </p:nvSpPr>
        <p:spPr>
          <a:xfrm>
            <a:off x="-117070" y="447894"/>
            <a:ext cx="101168" cy="447895"/>
          </a:xfrm>
          <a:prstGeom prst="rect">
            <a:avLst/>
          </a:prstGeom>
          <a:solidFill>
            <a:srgbClr val="F8B617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/>
          <p:cNvSpPr/>
          <p:nvPr userDrawn="1"/>
        </p:nvSpPr>
        <p:spPr>
          <a:xfrm>
            <a:off x="-117070" y="969744"/>
            <a:ext cx="101168" cy="44789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/>
          <p:cNvSpPr txBox="1"/>
          <p:nvPr userDrawn="1"/>
        </p:nvSpPr>
        <p:spPr>
          <a:xfrm>
            <a:off x="-635000" y="-2"/>
            <a:ext cx="5179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b="1" dirty="0">
                <a:solidFill>
                  <a:srgbClr val="0D0C2E"/>
                </a:solidFill>
              </a:rPr>
              <a:t>NOTE:</a:t>
            </a:r>
          </a:p>
          <a:p>
            <a:pPr algn="r"/>
            <a:r>
              <a:rPr lang="en-US" sz="800" dirty="0">
                <a:solidFill>
                  <a:srgbClr val="0D0C2E"/>
                </a:solidFill>
              </a:rPr>
              <a:t>This is</a:t>
            </a:r>
            <a:r>
              <a:rPr lang="en-US" sz="800" baseline="0" dirty="0">
                <a:solidFill>
                  <a:srgbClr val="0D0C2E"/>
                </a:solidFill>
              </a:rPr>
              <a:t> the lab color palette.</a:t>
            </a:r>
            <a:endParaRPr lang="en-US" sz="800" baseline="0" dirty="0">
              <a:solidFill>
                <a:srgbClr val="0D0C2E"/>
              </a:solidFill>
              <a:latin typeface="Wingdings"/>
              <a:ea typeface="Wingdings"/>
              <a:cs typeface="Wingdings"/>
              <a:sym typeface="Wingdings"/>
            </a:endParaRPr>
          </a:p>
        </p:txBody>
      </p:sp>
    </p:spTree>
    <p:extLst>
      <p:ext uri="{BB962C8B-B14F-4D97-AF65-F5344CB8AC3E}">
        <p14:creationId xmlns:p14="http://schemas.microsoft.com/office/powerpoint/2010/main" val="134279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49" r:id="rId3"/>
    <p:sldLayoutId id="2147483673" r:id="rId4"/>
    <p:sldLayoutId id="2147483671" r:id="rId5"/>
    <p:sldLayoutId id="2147483650" r:id="rId6"/>
    <p:sldLayoutId id="2147483660" r:id="rId7"/>
    <p:sldLayoutId id="2147483674" r:id="rId8"/>
    <p:sldLayoutId id="2147483677" r:id="rId9"/>
  </p:sldLayoutIdLst>
  <p:hf sldNum="0" hdr="0"/>
  <p:txStyles>
    <p:titleStyle>
      <a:lvl1pPr algn="l" defTabSz="457200" rtl="0" eaLnBrk="1" latinLnBrk="0" hangingPunct="1">
        <a:spcBef>
          <a:spcPct val="0"/>
        </a:spcBef>
        <a:buNone/>
        <a:defRPr sz="2400" b="1" kern="120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457200" rtl="0" eaLnBrk="1" latinLnBrk="0" hangingPunct="1">
        <a:spcBef>
          <a:spcPct val="20000"/>
        </a:spcBef>
        <a:buFont typeface="Arial"/>
        <a:buChar char="•"/>
        <a:defRPr sz="18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03225" indent="-171450" algn="l" defTabSz="457200" rtl="0" eaLnBrk="1" latinLnBrk="0" hangingPunct="1">
        <a:spcBef>
          <a:spcPct val="20000"/>
        </a:spcBef>
        <a:buFont typeface="Arial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628650" indent="-173038" algn="l" defTabSz="457200" rtl="0" eaLnBrk="1" latinLnBrk="0" hangingPunct="1">
        <a:spcBef>
          <a:spcPct val="20000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854075" indent="-173038" algn="l" defTabSz="457200" rtl="0" eaLnBrk="1" latinLnBrk="0" hangingPunct="1">
        <a:spcBef>
          <a:spcPct val="20000"/>
        </a:spcBef>
        <a:buFont typeface="Arial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087438" indent="-174625" algn="l" defTabSz="457200" rtl="0" eaLnBrk="1" latinLnBrk="0" hangingPunct="1">
        <a:spcBef>
          <a:spcPct val="20000"/>
        </a:spcBef>
        <a:buFont typeface="Arial"/>
        <a:buChar char="»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mailto:ahaque3@ncsu.edu" TargetMode="Externa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371040" y="1"/>
            <a:ext cx="8315760" cy="1633361"/>
          </a:xfrm>
        </p:spPr>
        <p:txBody>
          <a:bodyPr/>
          <a:lstStyle/>
          <a:p>
            <a:r>
              <a:rPr lang="en-US" sz="3200" b="1" dirty="0"/>
              <a:t>Markov Chain Modeling for </a:t>
            </a:r>
            <a:br>
              <a:rPr lang="en-US" sz="3200" b="1" dirty="0"/>
            </a:br>
            <a:r>
              <a:rPr lang="en-US" sz="3200" b="1" dirty="0"/>
              <a:t>Anomaly Detection in HPC System Logs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3767485" y="3453079"/>
            <a:ext cx="4919316" cy="1073699"/>
          </a:xfrm>
        </p:spPr>
        <p:txBody>
          <a:bodyPr/>
          <a:lstStyle/>
          <a:p>
            <a:r>
              <a:rPr lang="en-US" sz="2000" dirty="0" err="1"/>
              <a:t>Abida</a:t>
            </a:r>
            <a:r>
              <a:rPr lang="en-US" sz="2000" dirty="0"/>
              <a:t> </a:t>
            </a:r>
            <a:r>
              <a:rPr lang="en-US" sz="2000" dirty="0" err="1"/>
              <a:t>Haque</a:t>
            </a:r>
            <a:r>
              <a:rPr lang="en-US" sz="2000" dirty="0"/>
              <a:t> (NCSU)</a:t>
            </a:r>
            <a:r>
              <a:rPr lang="en-US" sz="2000" b="0" dirty="0"/>
              <a:t>,</a:t>
            </a:r>
          </a:p>
          <a:p>
            <a:r>
              <a:rPr lang="en-US" sz="2000" dirty="0"/>
              <a:t> </a:t>
            </a:r>
            <a:r>
              <a:rPr lang="en-US" sz="2000" b="0" dirty="0"/>
              <a:t>Alexandra </a:t>
            </a:r>
            <a:r>
              <a:rPr lang="en-US" sz="2000" b="0" dirty="0" err="1"/>
              <a:t>DeLucia</a:t>
            </a:r>
            <a:r>
              <a:rPr lang="en-US" sz="2000" b="0" dirty="0"/>
              <a:t> (Rollins College), Elisabeth Baseman (LANL)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4609461" y="4527560"/>
            <a:ext cx="4077339" cy="752592"/>
          </a:xfrm>
        </p:spPr>
        <p:txBody>
          <a:bodyPr/>
          <a:lstStyle/>
          <a:p>
            <a:r>
              <a:rPr lang="en-US" sz="1800" dirty="0"/>
              <a:t>Workshop on HPC User Support Tools</a:t>
            </a:r>
          </a:p>
          <a:p>
            <a:r>
              <a:rPr lang="en-US" sz="1800" dirty="0"/>
              <a:t>SC’17</a:t>
            </a:r>
          </a:p>
          <a:p>
            <a:r>
              <a:rPr lang="en-US" sz="1800" dirty="0"/>
              <a:t>11/12/17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LA-UR-17-26667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6D0D93-A14A-42E5-8EFE-2AA4298E37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2209" y="2011710"/>
            <a:ext cx="1795276" cy="2127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1978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16E8D8-602D-3C4E-9BD8-C1C713D40D32}" type="datetime1">
              <a:rPr lang="en-US" smtClean="0"/>
              <a:t>11/12/2017</a:t>
            </a:fld>
            <a:r>
              <a:rPr lang="en-US"/>
              <a:t>   |   </a:t>
            </a:r>
            <a:fld id="{5D01E7E5-6465-7A46-A26D-BAABC2D34D38}" type="slidenum">
              <a:rPr lang="en-US" smtClean="0"/>
              <a:t>10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Los Alamos National Laboratory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68443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952A2-6B40-415C-A928-9895A31FF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‘Normal’ behavior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B09F0BE-7AF7-46BB-8B7F-3373D6CE1D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050BD-D5D4-004B-87E1-382D8D28594F}" type="datetime1">
              <a:rPr lang="en-US" smtClean="0"/>
              <a:t>11/12/2017</a:t>
            </a:fld>
            <a:r>
              <a:rPr lang="en-US"/>
              <a:t>   |   </a:t>
            </a:r>
            <a:fld id="{5D01E7E5-6465-7A46-A26D-BAABC2D34D38}" type="slidenum">
              <a:rPr lang="en-US" smtClean="0"/>
              <a:t>11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FB1405-EC51-4322-A1EC-115ABBA3CE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Los Alamos National Laboratory</a:t>
            </a:r>
            <a:endParaRPr lang="en-US" dirty="0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E943232D-6770-4A0E-A657-B6BCEE7C17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2176576"/>
            <a:ext cx="8229600" cy="3104924"/>
          </a:xfr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3B0A6E6-3E6C-4800-818F-09A38A7A3E4B}"/>
              </a:ext>
            </a:extLst>
          </p:cNvPr>
          <p:cNvSpPr txBox="1"/>
          <p:nvPr/>
        </p:nvSpPr>
        <p:spPr>
          <a:xfrm>
            <a:off x="628650" y="1600200"/>
            <a:ext cx="72923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Do a random walk based on the transition matrix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Compare visually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48618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5E6A15-3582-424C-A8E9-938B31BD9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anomalous?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0237845-A164-4B4C-91C1-B1AB9C2E1A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050BD-D5D4-004B-87E1-382D8D28594F}" type="datetime1">
              <a:rPr lang="en-US" smtClean="0"/>
              <a:t>11/12/2017</a:t>
            </a:fld>
            <a:r>
              <a:rPr lang="en-US"/>
              <a:t>   |   </a:t>
            </a:r>
            <a:fld id="{5D01E7E5-6465-7A46-A26D-BAABC2D34D38}" type="slidenum">
              <a:rPr lang="en-US" smtClean="0"/>
              <a:t>12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77B77F-A95B-40B2-987B-4F45644C61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Los Alamos National Laboratory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B2BFACB-0A05-460B-876F-E337BF0480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Two scoring schemes</a:t>
            </a:r>
          </a:p>
          <a:p>
            <a:pPr marL="342900" indent="-342900">
              <a:buAutoNum type="arabicPeriod"/>
            </a:pPr>
            <a:r>
              <a:rPr lang="en-US" dirty="0"/>
              <a:t>Just use message transition probabilities</a:t>
            </a:r>
          </a:p>
          <a:p>
            <a:pPr marL="342900" indent="-342900">
              <a:buAutoNum type="arabicPeriod"/>
            </a:pPr>
            <a:r>
              <a:rPr lang="en-US" dirty="0"/>
              <a:t>Weight the message transition probabilities with tag probabilities</a:t>
            </a:r>
          </a:p>
          <a:p>
            <a:pPr lvl="1"/>
            <a:r>
              <a:rPr lang="en-US" dirty="0"/>
              <a:t>Various daemons, the kernel</a:t>
            </a:r>
          </a:p>
          <a:p>
            <a:pPr lvl="1"/>
            <a:r>
              <a:rPr lang="en-US" dirty="0"/>
              <a:t>This way gives better results!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10FF241-988E-4312-831F-00251438DF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5750" y="2114550"/>
            <a:ext cx="2417900" cy="4422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70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D2A92-927B-4F91-BD93-DB520D8E4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Evaluating the Model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F51F1E4-3261-44D1-A2E7-D63C6C430A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050BD-D5D4-004B-87E1-382D8D28594F}" type="datetime1">
              <a:rPr lang="en-US" smtClean="0"/>
              <a:t>11/12/2017</a:t>
            </a:fld>
            <a:r>
              <a:rPr lang="en-US"/>
              <a:t>   |   </a:t>
            </a:r>
            <a:fld id="{5D01E7E5-6465-7A46-A26D-BAABC2D34D38}" type="slidenum">
              <a:rPr lang="en-US" smtClean="0"/>
              <a:t>13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5E253D-0B21-4D75-94C7-D4178781F4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Los Alamos National Laboratory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376D5AC-CD2D-42E3-8C20-723AB4FA26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Deletions</a:t>
            </a:r>
          </a:p>
          <a:p>
            <a:pPr lvl="1"/>
            <a:r>
              <a:rPr lang="en-US" dirty="0"/>
              <a:t>Started with lines 1 2 3 in order</a:t>
            </a:r>
          </a:p>
          <a:p>
            <a:pPr lvl="1"/>
            <a:r>
              <a:rPr lang="en-US" dirty="0"/>
              <a:t>Remove line 2: 1</a:t>
            </a:r>
            <a:r>
              <a:rPr lang="en-US" strike="sngStrike" dirty="0"/>
              <a:t> 2 </a:t>
            </a:r>
            <a:r>
              <a:rPr lang="en-US" dirty="0"/>
              <a:t>3</a:t>
            </a:r>
          </a:p>
          <a:p>
            <a:pPr lvl="1"/>
            <a:r>
              <a:rPr lang="en-US" dirty="0"/>
              <a:t>Hopefully 1 gets marked as anomalous!</a:t>
            </a:r>
          </a:p>
          <a:p>
            <a:r>
              <a:rPr lang="en-US" dirty="0"/>
              <a:t>Insertions</a:t>
            </a:r>
          </a:p>
          <a:p>
            <a:pPr lvl="1"/>
            <a:r>
              <a:rPr lang="en-US" dirty="0"/>
              <a:t>1 2 3</a:t>
            </a:r>
          </a:p>
          <a:p>
            <a:pPr lvl="1"/>
            <a:r>
              <a:rPr lang="en-US" dirty="0"/>
              <a:t>1 2 </a:t>
            </a:r>
            <a:r>
              <a:rPr lang="en-US" b="1" dirty="0"/>
              <a:t>4</a:t>
            </a:r>
            <a:r>
              <a:rPr lang="en-US" dirty="0"/>
              <a:t> 3</a:t>
            </a:r>
          </a:p>
          <a:p>
            <a:pPr lvl="1"/>
            <a:r>
              <a:rPr lang="en-US" dirty="0"/>
              <a:t>Both 2 and 4 should get marked!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F0E376E-CD3C-474B-9846-87984C83E5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4869" y="3728700"/>
            <a:ext cx="4645661" cy="2094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201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5D4459-E48E-48D9-A345-F550EB532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Precision and Recall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379831A-97D4-4E45-ADD1-3BB8F846D9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050BD-D5D4-004B-87E1-382D8D28594F}" type="datetime1">
              <a:rPr lang="en-US" smtClean="0"/>
              <a:t>11/12/2017</a:t>
            </a:fld>
            <a:r>
              <a:rPr lang="en-US"/>
              <a:t>   |   </a:t>
            </a:r>
            <a:fld id="{5D01E7E5-6465-7A46-A26D-BAABC2D34D38}" type="slidenum">
              <a:rPr lang="en-US" smtClean="0"/>
              <a:t>14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66F326-875F-4D6C-896A-EFF9ED5CB5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Los Alamos National Laboratory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9AE60F6-270E-4AFE-8E0F-48DFA4E37A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592070"/>
            <a:ext cx="8229600" cy="4273935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D0815A6-35BD-4298-B718-0E3BC29E15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0788" y="5035812"/>
            <a:ext cx="2819644" cy="1143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0442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16E8D8-602D-3C4E-9BD8-C1C713D40D32}" type="datetime1">
              <a:rPr lang="en-US" smtClean="0"/>
              <a:t>11/12/2017</a:t>
            </a:fld>
            <a:r>
              <a:rPr lang="en-US"/>
              <a:t>   |   </a:t>
            </a:r>
            <a:fld id="{5D01E7E5-6465-7A46-A26D-BAABC2D34D38}" type="slidenum">
              <a:rPr lang="en-US" smtClean="0"/>
              <a:t>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Los Alamos National Laboratory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20671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tool for admins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632A3-F47F-1040-A02F-56356D5148F3}" type="datetime1">
              <a:rPr lang="en-US" smtClean="0"/>
              <a:t>11/12/2017</a:t>
            </a:fld>
            <a:r>
              <a:rPr lang="en-US"/>
              <a:t>   |   </a:t>
            </a:r>
            <a:fld id="{5D01E7E5-6465-7A46-A26D-BAABC2D34D38}" type="slidenum">
              <a:rPr lang="en-US" smtClean="0"/>
              <a:t>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Los Alamos National Laboratory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transition matrix for logs for some training period</a:t>
            </a:r>
          </a:p>
          <a:p>
            <a:r>
              <a:rPr lang="en-US" dirty="0"/>
              <a:t>Check the transition matrix against logs for testing period</a:t>
            </a:r>
          </a:p>
          <a:p>
            <a:r>
              <a:rPr lang="en-US" dirty="0"/>
              <a:t>Return top X answers </a:t>
            </a:r>
          </a:p>
          <a:p>
            <a:r>
              <a:rPr lang="en-US" dirty="0"/>
              <a:t>Sysadmin checks the messages and segments around those lines. </a:t>
            </a:r>
          </a:p>
          <a:p>
            <a:pPr lvl="1"/>
            <a:r>
              <a:rPr lang="en-US" dirty="0"/>
              <a:t>Maybe a new message appears?</a:t>
            </a:r>
          </a:p>
          <a:p>
            <a:pPr lvl="1"/>
            <a:r>
              <a:rPr lang="en-US" dirty="0"/>
              <a:t>If message is normal, add to the model!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0" y="985096"/>
            <a:ext cx="8686800" cy="5506724"/>
            <a:chOff x="0" y="820910"/>
            <a:chExt cx="8686800" cy="4588937"/>
          </a:xfrm>
        </p:grpSpPr>
        <p:sp>
          <p:nvSpPr>
            <p:cNvPr id="10" name="Rectangle 9"/>
            <p:cNvSpPr/>
            <p:nvPr/>
          </p:nvSpPr>
          <p:spPr>
            <a:xfrm>
              <a:off x="0" y="820910"/>
              <a:ext cx="201478" cy="458893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dk1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0" y="4716463"/>
              <a:ext cx="8686800" cy="307777"/>
            </a:xfrm>
            <a:prstGeom prst="rect">
              <a:avLst/>
            </a:prstGeom>
            <a:gradFill flip="none" rotWithShape="1">
              <a:gsLst>
                <a:gs pos="0">
                  <a:srgbClr val="F8B617"/>
                </a:gs>
                <a:gs pos="100000">
                  <a:srgbClr val="F9D629"/>
                </a:gs>
              </a:gsLst>
              <a:lin ang="16200000" scaled="0"/>
              <a:tileRect/>
            </a:gradFill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spcAft>
                  <a:spcPts val="800"/>
                </a:spcAft>
                <a:defRPr b="1">
                  <a:solidFill>
                    <a:srgbClr val="3C3C3B"/>
                  </a:solidFill>
                </a:defRPr>
              </a:lvl1pPr>
            </a:lstStyle>
            <a:p>
              <a:pPr marL="228600" lvl="0">
                <a:spcAft>
                  <a:spcPts val="600"/>
                </a:spcAft>
              </a:pPr>
              <a:r>
                <a:rPr lang="en-US" i="1" dirty="0"/>
                <a:t>Use sysadmin’s domain expertise!</a:t>
              </a:r>
            </a:p>
          </p:txBody>
        </p:sp>
        <p:sp>
          <p:nvSpPr>
            <p:cNvPr id="12" name="Right Triangle 11"/>
            <p:cNvSpPr/>
            <p:nvPr/>
          </p:nvSpPr>
          <p:spPr>
            <a:xfrm rot="10800000">
              <a:off x="0" y="5027216"/>
              <a:ext cx="201477" cy="148167"/>
            </a:xfrm>
            <a:prstGeom prst="rtTriangle">
              <a:avLst/>
            </a:prstGeom>
            <a:solidFill>
              <a:srgbClr val="7F6921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4F1818AE-6FDD-4C9D-9FED-B4B936FFB2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5478" y="3164521"/>
            <a:ext cx="2057143" cy="24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9779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59066-1E0A-47AB-B124-B8B4CAF6A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Improvements to the Model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0758EA-D4A9-4950-897C-F9AB67DDF1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050BD-D5D4-004B-87E1-382D8D28594F}" type="datetime1">
              <a:rPr lang="en-US" smtClean="0"/>
              <a:t>11/12/2017</a:t>
            </a:fld>
            <a:r>
              <a:rPr lang="en-US"/>
              <a:t>   |   </a:t>
            </a:r>
            <a:fld id="{5D01E7E5-6465-7A46-A26D-BAABC2D34D38}" type="slidenum">
              <a:rPr lang="en-US" smtClean="0"/>
              <a:t>17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2B4C6D-6A24-434B-9357-1262E84791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Los Alamos National Laboratory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0C3FE43-F743-4A91-AF81-135E0A77B9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Using </a:t>
            </a:r>
            <a:r>
              <a:rPr lang="en-US" dirty="0" err="1"/>
              <a:t>printk</a:t>
            </a:r>
            <a:r>
              <a:rPr lang="en-US" dirty="0"/>
              <a:t> messages</a:t>
            </a:r>
          </a:p>
          <a:p>
            <a:r>
              <a:rPr lang="en-US" dirty="0"/>
              <a:t>Topic modeling (finding keywords using TF-IDF) in the messages.</a:t>
            </a:r>
          </a:p>
          <a:p>
            <a:r>
              <a:rPr lang="en-US" dirty="0"/>
              <a:t>Clustering the messages</a:t>
            </a:r>
          </a:p>
          <a:p>
            <a:pPr lvl="1"/>
            <a:r>
              <a:rPr lang="en-US" dirty="0"/>
              <a:t>Using the topic vector (k-means clustering)</a:t>
            </a:r>
          </a:p>
          <a:p>
            <a:pPr lvl="1"/>
            <a:r>
              <a:rPr lang="en-US" dirty="0"/>
              <a:t>Using the transition matrix (Markov chain clustering).</a:t>
            </a:r>
          </a:p>
          <a:p>
            <a:r>
              <a:rPr lang="en-US" dirty="0"/>
              <a:t> Data stream</a:t>
            </a:r>
          </a:p>
          <a:p>
            <a:r>
              <a:rPr lang="en-US" dirty="0"/>
              <a:t>Adding time stamp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5F2B7E4-CDF2-4B45-B340-1142B2809A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2546" y="1965960"/>
            <a:ext cx="2710610" cy="419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9219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6F282-6FF1-4A52-99D0-F90183CE2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30F72CB-BA26-451D-9FFC-0048C9202D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050BD-D5D4-004B-87E1-382D8D28594F}" type="datetime1">
              <a:rPr lang="en-US" smtClean="0"/>
              <a:t>11/12/2017</a:t>
            </a:fld>
            <a:r>
              <a:rPr lang="en-US"/>
              <a:t>   |   </a:t>
            </a:r>
            <a:fld id="{5D01E7E5-6465-7A46-A26D-BAABC2D34D38}" type="slidenum">
              <a:rPr lang="en-US" smtClean="0"/>
              <a:t>18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C24936-9C22-44DB-B381-3A864C8399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Los Alamos National Laboratory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A2BFE3A-00F4-4EC2-94B0-A68F5D21F6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5400" dirty="0"/>
              <a:t>Thank you!</a:t>
            </a:r>
          </a:p>
          <a:p>
            <a:pPr marL="0" indent="0">
              <a:buNone/>
            </a:pPr>
            <a:r>
              <a:rPr lang="en-US" sz="1400" dirty="0"/>
              <a:t>With special thanks to everyone</a:t>
            </a:r>
          </a:p>
          <a:p>
            <a:r>
              <a:rPr lang="en-US" sz="1400" dirty="0" err="1"/>
              <a:t>Lissa</a:t>
            </a:r>
            <a:r>
              <a:rPr lang="en-US" sz="1400" dirty="0"/>
              <a:t> Baseman</a:t>
            </a:r>
          </a:p>
          <a:p>
            <a:r>
              <a:rPr lang="en-US" sz="1400" dirty="0"/>
              <a:t>Alexandra </a:t>
            </a:r>
            <a:r>
              <a:rPr lang="en-US" sz="1400" dirty="0" err="1"/>
              <a:t>Delucia</a:t>
            </a:r>
            <a:endParaRPr lang="en-US" sz="1400" dirty="0"/>
          </a:p>
          <a:p>
            <a:r>
              <a:rPr lang="en-US" sz="1400" dirty="0"/>
              <a:t>Sean Blanchard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1400" dirty="0"/>
              <a:t> Los Alamos National Laboratory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1400" dirty="0"/>
              <a:t>New Mexico Consortium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1400" dirty="0" err="1"/>
              <a:t>Ultrascale</a:t>
            </a:r>
            <a:r>
              <a:rPr lang="en-US" sz="1400" dirty="0"/>
              <a:t> Systems Research Center</a:t>
            </a:r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5400" dirty="0"/>
              <a:t>Any questions?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For further questions: </a:t>
            </a:r>
            <a:r>
              <a:rPr lang="en-US" dirty="0">
                <a:hlinkClick r:id="rId2"/>
              </a:rPr>
              <a:t>ahaque3@ncsu.edu</a:t>
            </a:r>
            <a:r>
              <a:rPr lang="en-US" dirty="0"/>
              <a:t> </a:t>
            </a:r>
          </a:p>
          <a:p>
            <a:pPr marL="0" indent="0" algn="ctr">
              <a:buNone/>
            </a:pP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19481522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1D154-BC4F-D24B-A7DB-836DDEC328D2}" type="datetime1">
              <a:rPr lang="en-US" smtClean="0"/>
              <a:t>11/12/2017</a:t>
            </a:fld>
            <a:r>
              <a:rPr lang="en-US"/>
              <a:t>   |   </a:t>
            </a:r>
            <a:fld id="{5D01E7E5-6465-7A46-A26D-BAABC2D34D38}" type="slidenum">
              <a:rPr lang="en-US" smtClean="0"/>
              <a:t>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Los Alamos National Laboratory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  <a:p>
            <a:r>
              <a:rPr lang="en-US" dirty="0"/>
              <a:t>Making a transition matrix</a:t>
            </a:r>
          </a:p>
          <a:p>
            <a:pPr lvl="1"/>
            <a:r>
              <a:rPr lang="en-US" dirty="0"/>
              <a:t>Real </a:t>
            </a:r>
            <a:r>
              <a:rPr lang="en-US" dirty="0" err="1"/>
              <a:t>Syslogs</a:t>
            </a:r>
            <a:endParaRPr lang="en-US" dirty="0"/>
          </a:p>
          <a:p>
            <a:pPr lvl="1"/>
            <a:r>
              <a:rPr lang="en-US" dirty="0"/>
              <a:t>Creating the matrix</a:t>
            </a:r>
          </a:p>
          <a:p>
            <a:pPr lvl="1"/>
            <a:r>
              <a:rPr lang="en-US" dirty="0"/>
              <a:t>Seeing ‘normal’ behavior</a:t>
            </a:r>
          </a:p>
          <a:p>
            <a:pPr lvl="1"/>
            <a:r>
              <a:rPr lang="en-US" dirty="0"/>
              <a:t>Using model to discover anomalies</a:t>
            </a:r>
          </a:p>
          <a:p>
            <a:r>
              <a:rPr lang="en-US" dirty="0"/>
              <a:t>Results</a:t>
            </a:r>
          </a:p>
          <a:p>
            <a:r>
              <a:rPr lang="en-US" dirty="0"/>
              <a:t>Future Work</a:t>
            </a:r>
          </a:p>
        </p:txBody>
      </p:sp>
    </p:spTree>
    <p:extLst>
      <p:ext uri="{BB962C8B-B14F-4D97-AF65-F5344CB8AC3E}">
        <p14:creationId xmlns:p14="http://schemas.microsoft.com/office/powerpoint/2010/main" val="17105836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632A3-F47F-1040-A02F-56356D5148F3}" type="datetime1">
              <a:rPr lang="en-US" smtClean="0"/>
              <a:t>11/12/2017</a:t>
            </a:fld>
            <a:r>
              <a:rPr lang="en-US"/>
              <a:t>   |   </a:t>
            </a:r>
            <a:fld id="{5D01E7E5-6465-7A46-A26D-BAABC2D34D38}" type="slidenum">
              <a:rPr lang="en-US" smtClean="0"/>
              <a:t>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Los Alamos National Laboratory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Too much syslog data for sysadmins</a:t>
            </a:r>
          </a:p>
          <a:p>
            <a:r>
              <a:rPr lang="en-US" dirty="0"/>
              <a:t>How can we model the data?</a:t>
            </a:r>
          </a:p>
          <a:p>
            <a:pPr lvl="1"/>
            <a:r>
              <a:rPr lang="en-US" dirty="0"/>
              <a:t>Markov chain model</a:t>
            </a:r>
          </a:p>
          <a:p>
            <a:r>
              <a:rPr lang="en-US" dirty="0"/>
              <a:t>Evaluate anomaly detection using precision and recall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0" y="985096"/>
            <a:ext cx="8686800" cy="5506724"/>
            <a:chOff x="0" y="820910"/>
            <a:chExt cx="8686800" cy="4588937"/>
          </a:xfrm>
        </p:grpSpPr>
        <p:sp>
          <p:nvSpPr>
            <p:cNvPr id="10" name="Rectangle 9"/>
            <p:cNvSpPr/>
            <p:nvPr/>
          </p:nvSpPr>
          <p:spPr>
            <a:xfrm>
              <a:off x="0" y="820910"/>
              <a:ext cx="201478" cy="458893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dk1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0" y="4716463"/>
              <a:ext cx="8686800" cy="307777"/>
            </a:xfrm>
            <a:prstGeom prst="rect">
              <a:avLst/>
            </a:prstGeom>
            <a:gradFill flip="none" rotWithShape="1">
              <a:gsLst>
                <a:gs pos="0">
                  <a:srgbClr val="F8B617"/>
                </a:gs>
                <a:gs pos="100000">
                  <a:srgbClr val="F9D629"/>
                </a:gs>
              </a:gsLst>
              <a:lin ang="16200000" scaled="0"/>
              <a:tileRect/>
            </a:gradFill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spcAft>
                  <a:spcPts val="800"/>
                </a:spcAft>
                <a:defRPr b="1">
                  <a:solidFill>
                    <a:srgbClr val="3C3C3B"/>
                  </a:solidFill>
                </a:defRPr>
              </a:lvl1pPr>
            </a:lstStyle>
            <a:p>
              <a:pPr marL="228600" lvl="0">
                <a:spcAft>
                  <a:spcPts val="600"/>
                </a:spcAft>
              </a:pPr>
              <a:r>
                <a:rPr lang="en-US" i="1" dirty="0"/>
                <a:t>A tool which can assist sysadmins!</a:t>
              </a:r>
            </a:p>
          </p:txBody>
        </p:sp>
        <p:sp>
          <p:nvSpPr>
            <p:cNvPr id="12" name="Right Triangle 11"/>
            <p:cNvSpPr/>
            <p:nvPr/>
          </p:nvSpPr>
          <p:spPr>
            <a:xfrm rot="10800000">
              <a:off x="0" y="5027216"/>
              <a:ext cx="201477" cy="148167"/>
            </a:xfrm>
            <a:prstGeom prst="rtTriangle">
              <a:avLst/>
            </a:prstGeom>
            <a:solidFill>
              <a:srgbClr val="7F6921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9D8E5B0D-D2EB-4FDB-9149-703F035C58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898" y="2773817"/>
            <a:ext cx="3536515" cy="273195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9D5B501-4A03-45E1-B7EE-F5F3FCC21C47}"/>
              </a:ext>
            </a:extLst>
          </p:cNvPr>
          <p:cNvSpPr txBox="1"/>
          <p:nvPr/>
        </p:nvSpPr>
        <p:spPr>
          <a:xfrm>
            <a:off x="4680122" y="3193812"/>
            <a:ext cx="110229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/>
              <a:t>=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F786701-3C76-4B21-B53F-AE8D16889C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8958" y="2473451"/>
            <a:ext cx="2555223" cy="3132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1346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3DECA-A7A4-4247-BADC-7D3B6F17B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 </a:t>
            </a:r>
            <a:r>
              <a:rPr lang="en-US" dirty="0" err="1"/>
              <a:t>Syslogs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7172C9-2F8D-4CA8-9DF8-9D4688406A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050BD-D5D4-004B-87E1-382D8D28594F}" type="datetime1">
              <a:rPr lang="en-US" smtClean="0"/>
              <a:t>11/12/2017</a:t>
            </a:fld>
            <a:r>
              <a:rPr lang="en-US"/>
              <a:t>   |   </a:t>
            </a:r>
            <a:fld id="{5D01E7E5-6465-7A46-A26D-BAABC2D34D38}" type="slidenum">
              <a:rPr lang="en-US" smtClean="0"/>
              <a:t>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C3EFA-FD74-432C-B211-3A331378B2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Los Alamos National Laboratory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48AD1CC-5FD4-48E8-842C-CCF009A23B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7747" y="1413709"/>
            <a:ext cx="8421553" cy="4636361"/>
          </a:xfrm>
        </p:spPr>
      </p:pic>
    </p:spTree>
    <p:extLst>
      <p:ext uri="{BB962C8B-B14F-4D97-AF65-F5344CB8AC3E}">
        <p14:creationId xmlns:p14="http://schemas.microsoft.com/office/powerpoint/2010/main" val="2212714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a Transition Matrix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16E8D8-602D-3C4E-9BD8-C1C713D40D32}" type="datetime1">
              <a:rPr lang="en-US" smtClean="0"/>
              <a:t>11/12/2017</a:t>
            </a:fld>
            <a:r>
              <a:rPr lang="en-US"/>
              <a:t>   |   </a:t>
            </a:r>
            <a:fld id="{5D01E7E5-6465-7A46-A26D-BAABC2D34D38}" type="slidenum">
              <a:rPr lang="en-US" smtClean="0"/>
              <a:t>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Los Alamos National Laboratory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1981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0ACED-5079-4A7A-8E7A-87763AFA7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Processing Real </a:t>
            </a:r>
            <a:r>
              <a:rPr lang="en-US" dirty="0" err="1"/>
              <a:t>Syslogs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8411E6-F3CC-4ADC-9BC2-8F76CA5AC9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050BD-D5D4-004B-87E1-382D8D28594F}" type="datetime1">
              <a:rPr lang="en-US" smtClean="0"/>
              <a:t>11/12/2017</a:t>
            </a:fld>
            <a:r>
              <a:rPr lang="en-US"/>
              <a:t>   |   </a:t>
            </a:r>
            <a:fld id="{5D01E7E5-6465-7A46-A26D-BAABC2D34D38}" type="slidenum">
              <a:rPr lang="en-US" smtClean="0"/>
              <a:t>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39C726-337C-4F71-996B-01F07A2C86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Los Alamos National Laboratory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9261E01-D65B-42AA-98BA-68074CB1C3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Clean up and label messages with a number</a:t>
            </a:r>
          </a:p>
          <a:p>
            <a:r>
              <a:rPr lang="en-US" dirty="0"/>
              <a:t>Example: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1D8F83E-63D0-4099-9D0C-7425668E4B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0512472"/>
              </p:ext>
            </p:extLst>
          </p:nvPr>
        </p:nvGraphicFramePr>
        <p:xfrm>
          <a:off x="908050" y="2474238"/>
          <a:ext cx="6096000" cy="1844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56448">
                  <a:extLst>
                    <a:ext uri="{9D8B030D-6E8A-4147-A177-3AD203B41FA5}">
                      <a16:colId xmlns:a16="http://schemas.microsoft.com/office/drawing/2014/main" val="731334175"/>
                    </a:ext>
                  </a:extLst>
                </a:gridCol>
                <a:gridCol w="4139552">
                  <a:extLst>
                    <a:ext uri="{9D8B030D-6E8A-4147-A177-3AD203B41FA5}">
                      <a16:colId xmlns:a16="http://schemas.microsoft.com/office/drawing/2014/main" val="2356754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Enumeration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Message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99149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Starting up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92315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Client connected from [:]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3128506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The audit daemon is exiting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5512398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r>
                        <a:rPr lang="en-US" dirty="0"/>
                        <a:t>1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Client connected from [:]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73738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183590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the matrix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632A3-F47F-1040-A02F-56356D5148F3}" type="datetime1">
              <a:rPr lang="en-US" smtClean="0"/>
              <a:t>11/12/2017</a:t>
            </a:fld>
            <a:r>
              <a:rPr lang="en-US"/>
              <a:t>   |   </a:t>
            </a:r>
            <a:fld id="{5D01E7E5-6465-7A46-A26D-BAABC2D34D38}" type="slidenum">
              <a:rPr lang="en-US" smtClean="0"/>
              <a:t>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Los Alamos National Laboratory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Sequence of enumerated messages, </a:t>
            </a:r>
            <a:r>
              <a:rPr lang="en-US" dirty="0" err="1"/>
              <a:t>eg</a:t>
            </a:r>
            <a:r>
              <a:rPr lang="en-US" dirty="0"/>
              <a:t>:</a:t>
            </a:r>
          </a:p>
          <a:p>
            <a:r>
              <a:rPr lang="en-US" dirty="0"/>
              <a:t>X = [1,2,3,1,3,3,4]</a:t>
            </a:r>
          </a:p>
          <a:p>
            <a:r>
              <a:rPr lang="en-US" dirty="0"/>
              <a:t>Count up each transition in the syslog:</a:t>
            </a:r>
          </a:p>
          <a:p>
            <a:r>
              <a:rPr lang="en-US" dirty="0"/>
              <a:t>1 </a:t>
            </a:r>
            <a:r>
              <a:rPr lang="en-US" dirty="0">
                <a:sym typeface="Wingdings" panose="05000000000000000000" pitchFamily="2" charset="2"/>
              </a:rPr>
              <a:t> 2</a:t>
            </a:r>
          </a:p>
          <a:p>
            <a:r>
              <a:rPr lang="en-US" dirty="0">
                <a:sym typeface="Wingdings" panose="05000000000000000000" pitchFamily="2" charset="2"/>
              </a:rPr>
              <a:t>2  3</a:t>
            </a:r>
          </a:p>
          <a:p>
            <a:r>
              <a:rPr lang="en-US" dirty="0" err="1">
                <a:sym typeface="Wingdings" panose="05000000000000000000" pitchFamily="2" charset="2"/>
              </a:rPr>
              <a:t>Etc</a:t>
            </a:r>
            <a:r>
              <a:rPr lang="en-US" dirty="0">
                <a:sym typeface="Wingdings" panose="05000000000000000000" pitchFamily="2" charset="2"/>
              </a:rPr>
              <a:t>…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0" y="985096"/>
            <a:ext cx="8686800" cy="5506724"/>
            <a:chOff x="0" y="820910"/>
            <a:chExt cx="8686800" cy="4588937"/>
          </a:xfrm>
        </p:grpSpPr>
        <p:sp>
          <p:nvSpPr>
            <p:cNvPr id="10" name="Rectangle 9"/>
            <p:cNvSpPr/>
            <p:nvPr/>
          </p:nvSpPr>
          <p:spPr>
            <a:xfrm>
              <a:off x="0" y="820910"/>
              <a:ext cx="201478" cy="458893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dk1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0" y="4716463"/>
              <a:ext cx="8686800" cy="307777"/>
            </a:xfrm>
            <a:prstGeom prst="rect">
              <a:avLst/>
            </a:prstGeom>
            <a:gradFill flip="none" rotWithShape="1">
              <a:gsLst>
                <a:gs pos="0">
                  <a:srgbClr val="F8B617"/>
                </a:gs>
                <a:gs pos="100000">
                  <a:srgbClr val="F9D629"/>
                </a:gs>
              </a:gsLst>
              <a:lin ang="16200000" scaled="0"/>
              <a:tileRect/>
            </a:gradFill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spcAft>
                  <a:spcPts val="800"/>
                </a:spcAft>
                <a:defRPr b="1">
                  <a:solidFill>
                    <a:srgbClr val="3C3C3B"/>
                  </a:solidFill>
                </a:defRPr>
              </a:lvl1pPr>
            </a:lstStyle>
            <a:p>
              <a:pPr marL="228600" lvl="0">
                <a:spcAft>
                  <a:spcPts val="600"/>
                </a:spcAft>
              </a:pPr>
              <a:r>
                <a:rPr lang="en-US" i="1" dirty="0"/>
                <a:t>Simplify the data and organize it!</a:t>
              </a:r>
            </a:p>
          </p:txBody>
        </p:sp>
        <p:sp>
          <p:nvSpPr>
            <p:cNvPr id="12" name="Right Triangle 11"/>
            <p:cNvSpPr/>
            <p:nvPr/>
          </p:nvSpPr>
          <p:spPr>
            <a:xfrm rot="10800000">
              <a:off x="0" y="5027216"/>
              <a:ext cx="201477" cy="148167"/>
            </a:xfrm>
            <a:prstGeom prst="rtTriangle">
              <a:avLst/>
            </a:prstGeom>
            <a:solidFill>
              <a:srgbClr val="7F6921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BD2A9E24-F5CD-421C-B239-BCE11DEE0A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6712" y="2465187"/>
            <a:ext cx="3194572" cy="319457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D89881B-4AD7-44AA-B2DB-179C897F1D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8525" y="2566389"/>
            <a:ext cx="2226884" cy="2927315"/>
          </a:xfrm>
          <a:prstGeom prst="rect">
            <a:avLst/>
          </a:prstGeom>
        </p:spPr>
      </p:pic>
      <p:sp>
        <p:nvSpPr>
          <p:cNvPr id="17" name="Arrow: Right 16">
            <a:extLst>
              <a:ext uri="{FF2B5EF4-FFF2-40B4-BE49-F238E27FC236}">
                <a16:creationId xmlns:a16="http://schemas.microsoft.com/office/drawing/2014/main" id="{9D709CB2-2CD7-4600-9056-A639D20FE0BE}"/>
              </a:ext>
            </a:extLst>
          </p:cNvPr>
          <p:cNvSpPr/>
          <p:nvPr/>
        </p:nvSpPr>
        <p:spPr>
          <a:xfrm>
            <a:off x="4734838" y="3845490"/>
            <a:ext cx="901874" cy="334177"/>
          </a:xfrm>
          <a:prstGeom prst="rightArrow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0286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29F51-77FD-464E-B74F-511DA837DA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Markov Transition Matrix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89AF0F3-F7A9-4512-B8F8-15008CFAEC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050BD-D5D4-004B-87E1-382D8D28594F}" type="datetime1">
              <a:rPr lang="en-US" smtClean="0"/>
              <a:t>11/12/2017</a:t>
            </a:fld>
            <a:r>
              <a:rPr lang="en-US"/>
              <a:t>   |   </a:t>
            </a:r>
            <a:fld id="{5D01E7E5-6465-7A46-A26D-BAABC2D34D38}" type="slidenum">
              <a:rPr lang="en-US" smtClean="0"/>
              <a:t>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B19254-0CCC-40C3-A7E6-94EE678BC9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Los Alamos National Laboratory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70343B2-76DF-4A93-B1CD-74000CD3EE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Count up the number of transitions</a:t>
            </a:r>
            <a:endParaRPr lang="en-US" dirty="0"/>
          </a:p>
          <a:p>
            <a:r>
              <a:rPr lang="en-US" dirty="0"/>
              <a:t>Count up the number of times a message appears overall</a:t>
            </a:r>
          </a:p>
          <a:p>
            <a:r>
              <a:rPr lang="de-DE" dirty="0"/>
              <a:t>D</a:t>
            </a:r>
            <a:r>
              <a:rPr lang="en-US" dirty="0" err="1"/>
              <a:t>ivide</a:t>
            </a:r>
            <a:r>
              <a:rPr lang="en-US" dirty="0"/>
              <a:t> to get a probability</a:t>
            </a:r>
          </a:p>
          <a:p>
            <a:r>
              <a:rPr lang="en-US" dirty="0"/>
              <a:t>Save in a matrix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72160F0-FE25-481E-A943-B7A686D7F6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4005" y="1888503"/>
            <a:ext cx="4227534" cy="4227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2950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F6A31F-9032-4AE9-9504-6CAF187D5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1A6E0D-1AC8-466A-ADA5-5B32BD770E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050BD-D5D4-004B-87E1-382D8D28594F}" type="datetime1">
              <a:rPr lang="en-US" smtClean="0"/>
              <a:t>11/12/2017</a:t>
            </a:fld>
            <a:r>
              <a:rPr lang="en-US"/>
              <a:t>   |   </a:t>
            </a:r>
            <a:fld id="{5D01E7E5-6465-7A46-A26D-BAABC2D34D38}" type="slidenum">
              <a:rPr lang="en-US" smtClean="0"/>
              <a:t>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A6E50E-156F-4ECF-BAC5-57CADE1996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Los Alamos National Laboratory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FB0DCC7-922E-4CCB-ADBA-789C72C567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transition matrix using training syslog</a:t>
            </a:r>
          </a:p>
          <a:p>
            <a:r>
              <a:rPr lang="en-US" dirty="0"/>
              <a:t>On a test sequence, determine the probabilities of transitions</a:t>
            </a:r>
          </a:p>
          <a:p>
            <a:r>
              <a:rPr lang="en-US" dirty="0"/>
              <a:t>Return the least probable transitions</a:t>
            </a:r>
          </a:p>
          <a:p>
            <a:pPr lvl="1"/>
            <a:r>
              <a:rPr lang="en-US" dirty="0"/>
              <a:t>Those are the lines most likely to be anomalous!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470CB0-CF67-45D7-A924-3EE4F0DA81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0650" y="2747430"/>
            <a:ext cx="2517599" cy="3096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3624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LANL 1">
      <a:dk1>
        <a:srgbClr val="3C3C3B"/>
      </a:dk1>
      <a:lt1>
        <a:sysClr val="window" lastClr="FFFFFF"/>
      </a:lt1>
      <a:dk2>
        <a:srgbClr val="636463"/>
      </a:dk2>
      <a:lt2>
        <a:srgbClr val="EFEEED"/>
      </a:lt2>
      <a:accent1>
        <a:srgbClr val="130D1F"/>
      </a:accent1>
      <a:accent2>
        <a:srgbClr val="F8B617"/>
      </a:accent2>
      <a:accent3>
        <a:srgbClr val="2682CF"/>
      </a:accent3>
      <a:accent4>
        <a:srgbClr val="EA7820"/>
      </a:accent4>
      <a:accent5>
        <a:srgbClr val="F4482D"/>
      </a:accent5>
      <a:accent6>
        <a:srgbClr val="229357"/>
      </a:accent6>
      <a:hlink>
        <a:srgbClr val="385AC7"/>
      </a:hlink>
      <a:folHlink>
        <a:srgbClr val="4E13D7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LANL Template_18MAY17" id="{A721B6F5-A547-AC4E-8EF9-04B9727AD76D}" vid="{38B58EF5-1E84-7D4D-9E94-C48A7EE4306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beta-blue</Template>
  <TotalTime>8100</TotalTime>
  <Words>576</Words>
  <Application>Microsoft Office PowerPoint</Application>
  <PresentationFormat>On-screen Show (4:3)</PresentationFormat>
  <Paragraphs>138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ＭＳ Ｐゴシック</vt:lpstr>
      <vt:lpstr>Arial</vt:lpstr>
      <vt:lpstr>Calibri</vt:lpstr>
      <vt:lpstr>Wingdings</vt:lpstr>
      <vt:lpstr>Office Theme</vt:lpstr>
      <vt:lpstr>Markov Chain Modeling for  Anomaly Detection in HPC System Logs</vt:lpstr>
      <vt:lpstr>PowerPoint Presentation</vt:lpstr>
      <vt:lpstr>Motivation</vt:lpstr>
      <vt:lpstr>Real Syslogs</vt:lpstr>
      <vt:lpstr>Making a Transition Matrix</vt:lpstr>
      <vt:lpstr>Processing Real Syslogs</vt:lpstr>
      <vt:lpstr>Creating the matrix</vt:lpstr>
      <vt:lpstr>Markov Transition Matrix</vt:lpstr>
      <vt:lpstr>Algorithm</vt:lpstr>
      <vt:lpstr>Results</vt:lpstr>
      <vt:lpstr>‘Normal’ behavior</vt:lpstr>
      <vt:lpstr>How anomalous?</vt:lpstr>
      <vt:lpstr>Evaluating the Model</vt:lpstr>
      <vt:lpstr>Precision and Recall</vt:lpstr>
      <vt:lpstr>Future Work</vt:lpstr>
      <vt:lpstr>A tool for admins</vt:lpstr>
      <vt:lpstr>Improvements to the Model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the Lab’s presentation template!</dc:title>
  <dc:creator>Abida Haque</dc:creator>
  <cp:lastModifiedBy>Abida Haque</cp:lastModifiedBy>
  <cp:revision>29</cp:revision>
  <cp:lastPrinted>2017-11-12T14:47:36Z</cp:lastPrinted>
  <dcterms:created xsi:type="dcterms:W3CDTF">2017-11-05T14:00:27Z</dcterms:created>
  <dcterms:modified xsi:type="dcterms:W3CDTF">2017-11-12T23:28:24Z</dcterms:modified>
</cp:coreProperties>
</file>